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16"/>
  </p:notesMasterIdLst>
  <p:sldIdLst>
    <p:sldId id="272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7C7B96-B662-487B-A0C2-2E33B057A4A8}" type="datetimeFigureOut">
              <a:rPr lang="pt-BR" smtClean="0"/>
              <a:t>25/05/2016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044722-83F8-4D5F-933E-CB7482C969D6}" type="slidenum">
              <a:rPr lang="pt-BR" smtClean="0"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3" name="Espaço Reservado para Anotaçõ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t-BR" smtClean="0">
              <a:latin typeface="Arial" pitchFamily="34" charset="0"/>
            </a:endParaRPr>
          </a:p>
        </p:txBody>
      </p:sp>
      <p:sp>
        <p:nvSpPr>
          <p:cNvPr id="40964" name="Espaço Reservado para Número de Slid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A3F64FF-A116-41FB-88B1-C92CD5E025EC}" type="slidenum">
              <a:rPr lang="pt-BR" smtClean="0">
                <a:latin typeface="Arial" pitchFamily="34" charset="0"/>
              </a:rPr>
              <a:pPr/>
              <a:t>2</a:t>
            </a:fld>
            <a:endParaRPr lang="pt-BR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0179" name="Espaço Reservado para Anotaçõ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t-BR" smtClean="0">
              <a:latin typeface="Arial" pitchFamily="34" charset="0"/>
            </a:endParaRPr>
          </a:p>
        </p:txBody>
      </p:sp>
      <p:sp>
        <p:nvSpPr>
          <p:cNvPr id="50180" name="Espaço Reservado para Número de Slid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1261DF6-4BBF-44A9-A6C0-AC27632CAFE7}" type="slidenum">
              <a:rPr lang="pt-BR" smtClean="0">
                <a:latin typeface="Arial" pitchFamily="34" charset="0"/>
              </a:rPr>
              <a:pPr/>
              <a:t>12</a:t>
            </a:fld>
            <a:endParaRPr lang="pt-BR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3" name="Espaço Reservado para Anotaçõ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t-BR" smtClean="0">
              <a:latin typeface="Arial" pitchFamily="34" charset="0"/>
            </a:endParaRPr>
          </a:p>
        </p:txBody>
      </p:sp>
      <p:sp>
        <p:nvSpPr>
          <p:cNvPr id="51204" name="Espaço Reservado para Número de Slid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C73FB1-7CE7-4BC9-B437-9E4BFEADBC66}" type="slidenum">
              <a:rPr lang="pt-BR" smtClean="0">
                <a:latin typeface="Arial" pitchFamily="34" charset="0"/>
              </a:rPr>
              <a:pPr/>
              <a:t>13</a:t>
            </a:fld>
            <a:endParaRPr lang="pt-BR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2227" name="Espaço Reservado para Anotaçõ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t-BR" smtClean="0">
              <a:latin typeface="Arial" pitchFamily="34" charset="0"/>
            </a:endParaRPr>
          </a:p>
        </p:txBody>
      </p:sp>
      <p:sp>
        <p:nvSpPr>
          <p:cNvPr id="52228" name="Espaço Reservado para Número de Slid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97EA5B1-840D-4F7B-B2A4-DA116AD890ED}" type="slidenum">
              <a:rPr lang="pt-BR" smtClean="0">
                <a:latin typeface="Arial" pitchFamily="34" charset="0"/>
              </a:rPr>
              <a:pPr/>
              <a:t>14</a:t>
            </a:fld>
            <a:endParaRPr lang="pt-BR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987" name="Espaço Reservado para Anotaçõ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t-BR" smtClean="0">
              <a:latin typeface="Arial" pitchFamily="34" charset="0"/>
            </a:endParaRPr>
          </a:p>
        </p:txBody>
      </p:sp>
      <p:sp>
        <p:nvSpPr>
          <p:cNvPr id="41988" name="Espaço Reservado para Número de Slid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FE12774-72D4-46AD-A7C4-A146C8E95522}" type="slidenum">
              <a:rPr lang="pt-BR" smtClean="0">
                <a:latin typeface="Arial" pitchFamily="34" charset="0"/>
              </a:rPr>
              <a:pPr/>
              <a:t>3</a:t>
            </a:fld>
            <a:endParaRPr lang="pt-BR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1" name="Espaço Reservado para Anotaçõ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t-BR" smtClean="0">
              <a:latin typeface="Arial" pitchFamily="34" charset="0"/>
            </a:endParaRPr>
          </a:p>
        </p:txBody>
      </p:sp>
      <p:sp>
        <p:nvSpPr>
          <p:cNvPr id="43012" name="Espaço Reservado para Número de Slid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C5D5D2B-1D29-407D-B970-3E6D3DC002F5}" type="slidenum">
              <a:rPr lang="pt-BR" smtClean="0">
                <a:latin typeface="Arial" pitchFamily="34" charset="0"/>
              </a:rPr>
              <a:pPr/>
              <a:t>4</a:t>
            </a:fld>
            <a:endParaRPr lang="pt-BR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Espaço Reservado para Anotaçõ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t-BR" smtClean="0">
              <a:latin typeface="Arial" pitchFamily="34" charset="0"/>
            </a:endParaRPr>
          </a:p>
        </p:txBody>
      </p:sp>
      <p:sp>
        <p:nvSpPr>
          <p:cNvPr id="44036" name="Espaço Reservado para Número de Slid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DCEDE10-1F5F-4A93-AAEB-4BA5B8CCC11F}" type="slidenum">
              <a:rPr lang="pt-BR" smtClean="0">
                <a:latin typeface="Arial" pitchFamily="34" charset="0"/>
              </a:rPr>
              <a:pPr/>
              <a:t>5</a:t>
            </a:fld>
            <a:endParaRPr lang="pt-BR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59" name="Espaço Reservado para Anotaçõ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t-BR" smtClean="0">
              <a:latin typeface="Arial" pitchFamily="34" charset="0"/>
            </a:endParaRPr>
          </a:p>
        </p:txBody>
      </p:sp>
      <p:sp>
        <p:nvSpPr>
          <p:cNvPr id="45060" name="Espaço Reservado para Número de Slid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F4518C1-A019-411F-B85D-19F94427AFD5}" type="slidenum">
              <a:rPr lang="pt-BR" smtClean="0">
                <a:latin typeface="Arial" pitchFamily="34" charset="0"/>
              </a:rPr>
              <a:pPr/>
              <a:t>6</a:t>
            </a:fld>
            <a:endParaRPr lang="pt-BR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6083" name="Espaço Reservado para Anotaçõ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pt-BR" smtClean="0">
              <a:latin typeface="Arial" pitchFamily="34" charset="0"/>
            </a:endParaRPr>
          </a:p>
        </p:txBody>
      </p:sp>
      <p:sp>
        <p:nvSpPr>
          <p:cNvPr id="46084" name="Espaço Reservado para Número de Slid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32EA1A4-A991-4F0A-9EAD-03CA4B11CFF3}" type="slidenum">
              <a:rPr lang="pt-BR" smtClean="0">
                <a:latin typeface="Arial" pitchFamily="34" charset="0"/>
              </a:rPr>
              <a:pPr/>
              <a:t>7</a:t>
            </a:fld>
            <a:endParaRPr lang="pt-BR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7" name="Espaço Reservado para Anotaçõ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pt-BR" smtClean="0">
              <a:latin typeface="Arial" pitchFamily="34" charset="0"/>
            </a:endParaRPr>
          </a:p>
        </p:txBody>
      </p:sp>
      <p:sp>
        <p:nvSpPr>
          <p:cNvPr id="47108" name="Espaço Reservado para Número de Slid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AC75B1A-6AB5-44C9-AA86-22EDD01D0617}" type="slidenum">
              <a:rPr lang="pt-BR" smtClean="0">
                <a:latin typeface="Arial" pitchFamily="34" charset="0"/>
              </a:rPr>
              <a:pPr/>
              <a:t>8</a:t>
            </a:fld>
            <a:endParaRPr lang="pt-BR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1" name="Espaço Reservado para Anotaçõ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t-BR" smtClean="0">
              <a:latin typeface="Arial" pitchFamily="34" charset="0"/>
            </a:endParaRPr>
          </a:p>
        </p:txBody>
      </p:sp>
      <p:sp>
        <p:nvSpPr>
          <p:cNvPr id="48132" name="Espaço Reservado para Número de Slid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AB3F3FB-EF4C-42CB-8A51-6CD8CAF4E211}" type="slidenum">
              <a:rPr lang="pt-BR" smtClean="0">
                <a:latin typeface="Arial" pitchFamily="34" charset="0"/>
              </a:rPr>
              <a:pPr/>
              <a:t>9</a:t>
            </a:fld>
            <a:endParaRPr lang="pt-BR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9155" name="Espaço Reservado para Anotaçõ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t-BR" smtClean="0">
              <a:latin typeface="Arial" pitchFamily="34" charset="0"/>
            </a:endParaRPr>
          </a:p>
        </p:txBody>
      </p:sp>
      <p:sp>
        <p:nvSpPr>
          <p:cNvPr id="49156" name="Espaço Reservado para Número de Slid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558B7BC-6D03-4566-A4B0-AC4F9F611589}" type="slidenum">
              <a:rPr lang="pt-BR" smtClean="0">
                <a:latin typeface="Arial" pitchFamily="34" charset="0"/>
              </a:rPr>
              <a:pPr/>
              <a:t>11</a:t>
            </a:fld>
            <a:endParaRPr lang="pt-BR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ítulo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17" name="Subtítulo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pt-BR" smtClean="0"/>
              <a:t>Clique para editar o estilo do subtítulo mestre</a:t>
            </a:r>
            <a:endParaRPr kumimoji="0" lang="en-US"/>
          </a:p>
        </p:txBody>
      </p:sp>
      <p:sp>
        <p:nvSpPr>
          <p:cNvPr id="30" name="Espaço Reservado para Data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FDC42-74EF-4B74-B435-43E5286996ED}" type="datetimeFigureOut">
              <a:rPr lang="pt-BR" smtClean="0"/>
              <a:t>25/05/2016</a:t>
            </a:fld>
            <a:endParaRPr lang="pt-BR"/>
          </a:p>
        </p:txBody>
      </p:sp>
      <p:sp>
        <p:nvSpPr>
          <p:cNvPr id="19" name="Espaço Reservado para Rodapé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27" name="Espaço Reservado para Número de Slide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572EB-1FD7-4DAE-9369-6A81A26745A9}" type="slidenum">
              <a:rPr lang="pt-BR" smtClean="0"/>
              <a:t>‹nº›</a:t>
            </a:fld>
            <a:endParaRPr lang="pt-B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FDC42-74EF-4B74-B435-43E5286996ED}" type="datetimeFigureOut">
              <a:rPr lang="pt-BR" smtClean="0"/>
              <a:t>25/05/2016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572EB-1FD7-4DAE-9369-6A81A26745A9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FDC42-74EF-4B74-B435-43E5286996ED}" type="datetimeFigureOut">
              <a:rPr lang="pt-BR" smtClean="0"/>
              <a:t>25/05/2016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572EB-1FD7-4DAE-9369-6A81A26745A9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ítulo e tabe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abela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pt-BR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AF421D-4D40-4A24-84ED-D724517ECEE6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FDC42-74EF-4B74-B435-43E5286996ED}" type="datetimeFigureOut">
              <a:rPr lang="pt-BR" smtClean="0"/>
              <a:t>25/05/2016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572EB-1FD7-4DAE-9369-6A81A26745A9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FDC42-74EF-4B74-B435-43E5286996ED}" type="datetimeFigureOut">
              <a:rPr lang="pt-BR" smtClean="0"/>
              <a:t>25/05/2016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572EB-1FD7-4DAE-9369-6A81A26745A9}" type="slidenum">
              <a:rPr lang="pt-BR" smtClean="0"/>
              <a:t>‹nº›</a:t>
            </a:fld>
            <a:endParaRPr lang="pt-B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FDC42-74EF-4B74-B435-43E5286996ED}" type="datetimeFigureOut">
              <a:rPr lang="pt-BR" smtClean="0"/>
              <a:t>25/05/2016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572EB-1FD7-4DAE-9369-6A81A26745A9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FDC42-74EF-4B74-B435-43E5286996ED}" type="datetimeFigureOut">
              <a:rPr lang="pt-BR" smtClean="0"/>
              <a:t>25/05/2016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572EB-1FD7-4DAE-9369-6A81A26745A9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FDC42-74EF-4B74-B435-43E5286996ED}" type="datetimeFigureOut">
              <a:rPr lang="pt-BR" smtClean="0"/>
              <a:t>25/05/2016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572EB-1FD7-4DAE-9369-6A81A26745A9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FDC42-74EF-4B74-B435-43E5286996ED}" type="datetimeFigureOut">
              <a:rPr lang="pt-BR" smtClean="0"/>
              <a:t>25/05/2016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572EB-1FD7-4DAE-9369-6A81A26745A9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FDC42-74EF-4B74-B435-43E5286996ED}" type="datetimeFigureOut">
              <a:rPr lang="pt-BR" smtClean="0"/>
              <a:t>25/05/2016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572EB-1FD7-4DAE-9369-6A81A26745A9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ângulo com Único Canto Aparado e Arredondado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Triângulo retângulo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FDC42-74EF-4B74-B435-43E5286996ED}" type="datetimeFigureOut">
              <a:rPr lang="pt-BR" smtClean="0"/>
              <a:t>25/05/2016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C07572EB-1FD7-4DAE-9369-6A81A26745A9}" type="slidenum">
              <a:rPr lang="pt-BR" smtClean="0"/>
              <a:t>‹nº›</a:t>
            </a:fld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pt-BR" smtClean="0"/>
              <a:t>Clique no ícone para adicionar uma imagem</a:t>
            </a:r>
            <a:endParaRPr kumimoji="0" lang="en-US" dirty="0"/>
          </a:p>
        </p:txBody>
      </p:sp>
      <p:sp>
        <p:nvSpPr>
          <p:cNvPr id="10" name="Forma livre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orma livre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a livre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orma livre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Espaço Reservado para Título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0" name="Espaço Reservado para Texto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  <a:p>
            <a:pPr lvl="1" eaLnBrk="1" latinLnBrk="0" hangingPunct="1"/>
            <a:r>
              <a:rPr kumimoji="0" lang="pt-BR" smtClean="0"/>
              <a:t>Segundo nível</a:t>
            </a:r>
          </a:p>
          <a:p>
            <a:pPr lvl="2" eaLnBrk="1" latinLnBrk="0" hangingPunct="1"/>
            <a:r>
              <a:rPr kumimoji="0" lang="pt-BR" smtClean="0"/>
              <a:t>Terceiro nível</a:t>
            </a:r>
          </a:p>
          <a:p>
            <a:pPr lvl="3" eaLnBrk="1" latinLnBrk="0" hangingPunct="1"/>
            <a:r>
              <a:rPr kumimoji="0" lang="pt-BR" smtClean="0"/>
              <a:t>Quarto nível</a:t>
            </a:r>
          </a:p>
          <a:p>
            <a:pPr lvl="4" eaLnBrk="1" latinLnBrk="0" hangingPunct="1"/>
            <a:r>
              <a:rPr kumimoji="0" lang="pt-BR" smtClean="0"/>
              <a:t>Quinto nível</a:t>
            </a:r>
            <a:endParaRPr kumimoji="0" lang="en-US"/>
          </a:p>
        </p:txBody>
      </p:sp>
      <p:sp>
        <p:nvSpPr>
          <p:cNvPr id="10" name="Espaço Reservado para Data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B4FDC42-74EF-4B74-B435-43E5286996ED}" type="datetimeFigureOut">
              <a:rPr lang="pt-BR" smtClean="0"/>
              <a:t>25/05/2016</a:t>
            </a:fld>
            <a:endParaRPr lang="pt-BR"/>
          </a:p>
        </p:txBody>
      </p:sp>
      <p:sp>
        <p:nvSpPr>
          <p:cNvPr id="22" name="Espaço Reservado para Rodapé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18" name="Espaço Reservado para Número de Slide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07572EB-1FD7-4DAE-9369-6A81A26745A9}" type="slidenum">
              <a:rPr lang="pt-BR" smtClean="0"/>
              <a:t>‹nº›</a:t>
            </a:fld>
            <a:endParaRPr lang="pt-BR"/>
          </a:p>
        </p:txBody>
      </p:sp>
      <p:grpSp>
        <p:nvGrpSpPr>
          <p:cNvPr id="2" name="Grupo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orma livre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orma livre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1330325" y="117475"/>
            <a:ext cx="8137525" cy="111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lnSpc>
                <a:spcPct val="70000"/>
              </a:lnSpc>
              <a:spcBef>
                <a:spcPct val="50000"/>
              </a:spcBef>
              <a:defRPr/>
            </a:pPr>
            <a:r>
              <a:rPr lang="pt-BR" altLang="pt-BR" sz="1400" b="1">
                <a:effectLst>
                  <a:outerShdw blurRad="38100" dist="38100" dir="2700000" algn="tl">
                    <a:srgbClr val="000000"/>
                  </a:outerShdw>
                </a:effectLst>
              </a:rPr>
              <a:t>GOVERNO DO DISTRITO FEDERAL</a:t>
            </a:r>
          </a:p>
          <a:p>
            <a:pPr algn="ctr" eaLnBrk="1" hangingPunct="1">
              <a:lnSpc>
                <a:spcPct val="70000"/>
              </a:lnSpc>
              <a:spcBef>
                <a:spcPct val="50000"/>
              </a:spcBef>
              <a:defRPr/>
            </a:pPr>
            <a:r>
              <a:rPr lang="pt-BR" altLang="pt-BR" sz="1400" b="1">
                <a:effectLst>
                  <a:outerShdw blurRad="38100" dist="38100" dir="2700000" algn="tl">
                    <a:srgbClr val="000000"/>
                  </a:outerShdw>
                </a:effectLst>
              </a:rPr>
              <a:t>SECRETARIA DE ESTADO DE SAÚDE</a:t>
            </a:r>
          </a:p>
          <a:p>
            <a:pPr algn="ctr" eaLnBrk="1" hangingPunct="1">
              <a:lnSpc>
                <a:spcPct val="70000"/>
              </a:lnSpc>
              <a:spcBef>
                <a:spcPct val="50000"/>
              </a:spcBef>
              <a:defRPr/>
            </a:pPr>
            <a:r>
              <a:rPr lang="pt-BR" altLang="pt-BR" sz="1400" b="1">
                <a:effectLst>
                  <a:outerShdw blurRad="38100" dist="38100" dir="2700000" algn="tl">
                    <a:srgbClr val="000000"/>
                  </a:outerShdw>
                </a:effectLst>
              </a:rPr>
              <a:t>SERVIÇO DE ATENDIMENTO MÓVEL DE URGÊNCIA  SAMU 192 - DF</a:t>
            </a:r>
          </a:p>
          <a:p>
            <a:pPr algn="ctr" eaLnBrk="1" hangingPunct="1">
              <a:lnSpc>
                <a:spcPct val="70000"/>
              </a:lnSpc>
              <a:spcBef>
                <a:spcPct val="50000"/>
              </a:spcBef>
              <a:defRPr/>
            </a:pPr>
            <a:r>
              <a:rPr lang="pt-BR" altLang="pt-BR" sz="2000" b="1">
                <a:effectLst>
                  <a:outerShdw blurRad="38100" dist="38100" dir="2700000" algn="tl">
                    <a:srgbClr val="000000"/>
                  </a:outerShdw>
                </a:effectLst>
              </a:rPr>
              <a:t>NÚCLEO DE EDUCAÇÃO EM URGÊNCIAS</a:t>
            </a:r>
          </a:p>
        </p:txBody>
      </p:sp>
      <p:graphicFrame>
        <p:nvGraphicFramePr>
          <p:cNvPr id="3075" name="Object 8"/>
          <p:cNvGraphicFramePr>
            <a:graphicFrameLocks noChangeAspect="1"/>
          </p:cNvGraphicFramePr>
          <p:nvPr/>
        </p:nvGraphicFramePr>
        <p:xfrm>
          <a:off x="179388" y="98425"/>
          <a:ext cx="1728787" cy="1385888"/>
        </p:xfrm>
        <a:graphic>
          <a:graphicData uri="http://schemas.openxmlformats.org/presentationml/2006/ole">
            <p:oleObj spid="_x0000_s2050" name="CorelDRAW" r:id="rId3" imgW="6696456" imgH="5367528" progId="CorelDRAW.Graphic.13">
              <p:embed/>
            </p:oleObj>
          </a:graphicData>
        </a:graphic>
      </p:graphicFrame>
      <p:sp>
        <p:nvSpPr>
          <p:cNvPr id="3081" name="Rectangle 9"/>
          <p:cNvSpPr>
            <a:spLocks noGrp="1" noChangeArrowheads="1"/>
          </p:cNvSpPr>
          <p:nvPr>
            <p:ph type="ctrTitle"/>
          </p:nvPr>
        </p:nvSpPr>
        <p:spPr>
          <a:xfrm>
            <a:off x="539750" y="2133600"/>
            <a:ext cx="8229600" cy="1828800"/>
          </a:xfr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pt-BR" sz="3600" dirty="0" smtClean="0"/>
              <a:t>Como iniciar e manter a ventilação mecânica na criança?</a:t>
            </a:r>
            <a:endParaRPr lang="pt-BR" altLang="pt-BR" sz="3600" b="1" i="1" dirty="0" smtClean="0">
              <a:solidFill>
                <a:srgbClr val="FFFF66"/>
              </a:solidFill>
            </a:endParaRPr>
          </a:p>
        </p:txBody>
      </p:sp>
      <p:pic>
        <p:nvPicPr>
          <p:cNvPr id="3077" name="Picture 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63713" y="4022725"/>
            <a:ext cx="5943600" cy="167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8" name="CaixaDeTexto 1"/>
          <p:cNvSpPr txBox="1">
            <a:spLocks noChangeArrowheads="1"/>
          </p:cNvSpPr>
          <p:nvPr/>
        </p:nvSpPr>
        <p:spPr bwMode="auto">
          <a:xfrm>
            <a:off x="3011488" y="6453188"/>
            <a:ext cx="33147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pt-BR" altLang="pt-BR"/>
              <a:t>Dr Abdias – UTI Ped – HBDF -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124075" y="476250"/>
            <a:ext cx="5184775" cy="5741988"/>
            <a:chOff x="2616" y="1080"/>
            <a:chExt cx="2832" cy="3072"/>
          </a:xfrm>
        </p:grpSpPr>
        <p:sp>
          <p:nvSpPr>
            <p:cNvPr id="13337" name="Rectangle 4"/>
            <p:cNvSpPr>
              <a:spLocks noChangeArrowheads="1"/>
            </p:cNvSpPr>
            <p:nvPr/>
          </p:nvSpPr>
          <p:spPr bwMode="auto">
            <a:xfrm>
              <a:off x="2616" y="1080"/>
              <a:ext cx="2832" cy="307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pt-BR"/>
            </a:p>
          </p:txBody>
        </p:sp>
        <p:sp>
          <p:nvSpPr>
            <p:cNvPr id="13338" name="Line 5"/>
            <p:cNvSpPr>
              <a:spLocks noChangeShapeType="1"/>
            </p:cNvSpPr>
            <p:nvPr/>
          </p:nvSpPr>
          <p:spPr bwMode="auto">
            <a:xfrm>
              <a:off x="2904" y="1224"/>
              <a:ext cx="0" cy="12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pt-BR"/>
            </a:p>
          </p:txBody>
        </p:sp>
        <p:sp>
          <p:nvSpPr>
            <p:cNvPr id="13339" name="Line 6"/>
            <p:cNvSpPr>
              <a:spLocks noChangeShapeType="1"/>
            </p:cNvSpPr>
            <p:nvPr/>
          </p:nvSpPr>
          <p:spPr bwMode="auto">
            <a:xfrm>
              <a:off x="2904" y="2424"/>
              <a:ext cx="244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pt-BR"/>
            </a:p>
          </p:txBody>
        </p:sp>
        <p:sp>
          <p:nvSpPr>
            <p:cNvPr id="13340" name="Line 7"/>
            <p:cNvSpPr>
              <a:spLocks noChangeShapeType="1"/>
            </p:cNvSpPr>
            <p:nvPr/>
          </p:nvSpPr>
          <p:spPr bwMode="auto">
            <a:xfrm>
              <a:off x="2904" y="2664"/>
              <a:ext cx="0" cy="12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pt-BR"/>
            </a:p>
          </p:txBody>
        </p:sp>
        <p:sp>
          <p:nvSpPr>
            <p:cNvPr id="13341" name="Line 8"/>
            <p:cNvSpPr>
              <a:spLocks noChangeShapeType="1"/>
            </p:cNvSpPr>
            <p:nvPr/>
          </p:nvSpPr>
          <p:spPr bwMode="auto">
            <a:xfrm>
              <a:off x="2904" y="3528"/>
              <a:ext cx="244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pt-BR"/>
            </a:p>
          </p:txBody>
        </p:sp>
        <p:sp>
          <p:nvSpPr>
            <p:cNvPr id="13342" name="Freeform 9"/>
            <p:cNvSpPr>
              <a:spLocks/>
            </p:cNvSpPr>
            <p:nvPr/>
          </p:nvSpPr>
          <p:spPr bwMode="auto">
            <a:xfrm>
              <a:off x="3000" y="1704"/>
              <a:ext cx="576" cy="816"/>
            </a:xfrm>
            <a:custGeom>
              <a:avLst/>
              <a:gdLst>
                <a:gd name="T0" fmla="*/ 0 w 528"/>
                <a:gd name="T1" fmla="*/ 925 h 720"/>
                <a:gd name="T2" fmla="*/ 57 w 528"/>
                <a:gd name="T3" fmla="*/ 617 h 720"/>
                <a:gd name="T4" fmla="*/ 171 w 528"/>
                <a:gd name="T5" fmla="*/ 308 h 720"/>
                <a:gd name="T6" fmla="*/ 457 w 528"/>
                <a:gd name="T7" fmla="*/ 61 h 720"/>
                <a:gd name="T8" fmla="*/ 628 w 528"/>
                <a:gd name="T9" fmla="*/ 0 h 7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28"/>
                <a:gd name="T16" fmla="*/ 0 h 720"/>
                <a:gd name="T17" fmla="*/ 528 w 528"/>
                <a:gd name="T18" fmla="*/ 720 h 7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28" h="720">
                  <a:moveTo>
                    <a:pt x="0" y="720"/>
                  </a:moveTo>
                  <a:cubicBezTo>
                    <a:pt x="12" y="640"/>
                    <a:pt x="24" y="560"/>
                    <a:pt x="48" y="480"/>
                  </a:cubicBezTo>
                  <a:cubicBezTo>
                    <a:pt x="72" y="400"/>
                    <a:pt x="88" y="312"/>
                    <a:pt x="144" y="240"/>
                  </a:cubicBezTo>
                  <a:cubicBezTo>
                    <a:pt x="200" y="168"/>
                    <a:pt x="320" y="88"/>
                    <a:pt x="384" y="48"/>
                  </a:cubicBezTo>
                  <a:cubicBezTo>
                    <a:pt x="448" y="8"/>
                    <a:pt x="504" y="8"/>
                    <a:pt x="528" y="0"/>
                  </a:cubicBezTo>
                </a:path>
              </a:pathLst>
            </a:custGeom>
            <a:noFill/>
            <a:ln w="38100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pt-BR"/>
            </a:p>
          </p:txBody>
        </p:sp>
        <p:sp>
          <p:nvSpPr>
            <p:cNvPr id="13343" name="Line 10"/>
            <p:cNvSpPr>
              <a:spLocks noChangeShapeType="1"/>
            </p:cNvSpPr>
            <p:nvPr/>
          </p:nvSpPr>
          <p:spPr bwMode="auto">
            <a:xfrm>
              <a:off x="3576" y="1704"/>
              <a:ext cx="96" cy="72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pt-BR"/>
            </a:p>
          </p:txBody>
        </p:sp>
        <p:sp>
          <p:nvSpPr>
            <p:cNvPr id="13344" name="Line 11"/>
            <p:cNvSpPr>
              <a:spLocks noChangeShapeType="1"/>
            </p:cNvSpPr>
            <p:nvPr/>
          </p:nvSpPr>
          <p:spPr bwMode="auto">
            <a:xfrm>
              <a:off x="3576" y="3528"/>
              <a:ext cx="0" cy="57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pt-BR"/>
            </a:p>
          </p:txBody>
        </p:sp>
        <p:sp>
          <p:nvSpPr>
            <p:cNvPr id="13345" name="Line 12"/>
            <p:cNvSpPr>
              <a:spLocks noChangeShapeType="1"/>
            </p:cNvSpPr>
            <p:nvPr/>
          </p:nvSpPr>
          <p:spPr bwMode="auto">
            <a:xfrm flipV="1">
              <a:off x="3564" y="3528"/>
              <a:ext cx="492" cy="57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pt-BR"/>
            </a:p>
          </p:txBody>
        </p:sp>
        <p:sp>
          <p:nvSpPr>
            <p:cNvPr id="13346" name="Line 13"/>
            <p:cNvSpPr>
              <a:spLocks noChangeShapeType="1"/>
            </p:cNvSpPr>
            <p:nvPr/>
          </p:nvSpPr>
          <p:spPr bwMode="auto">
            <a:xfrm>
              <a:off x="4872" y="3528"/>
              <a:ext cx="0" cy="57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pt-BR"/>
            </a:p>
          </p:txBody>
        </p:sp>
        <p:sp>
          <p:nvSpPr>
            <p:cNvPr id="13347" name="Line 14"/>
            <p:cNvSpPr>
              <a:spLocks noChangeShapeType="1"/>
            </p:cNvSpPr>
            <p:nvPr/>
          </p:nvSpPr>
          <p:spPr bwMode="auto">
            <a:xfrm flipV="1">
              <a:off x="4866" y="3528"/>
              <a:ext cx="486" cy="57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pt-BR"/>
            </a:p>
          </p:txBody>
        </p:sp>
        <p:sp>
          <p:nvSpPr>
            <p:cNvPr id="13348" name="Line 15"/>
            <p:cNvSpPr>
              <a:spLocks noChangeShapeType="1"/>
            </p:cNvSpPr>
            <p:nvPr/>
          </p:nvSpPr>
          <p:spPr bwMode="auto">
            <a:xfrm flipV="1">
              <a:off x="3000" y="2904"/>
              <a:ext cx="0" cy="528"/>
            </a:xfrm>
            <a:prstGeom prst="line">
              <a:avLst/>
            </a:prstGeom>
            <a:noFill/>
            <a:ln w="38100">
              <a:solidFill>
                <a:srgbClr val="FF00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pt-BR"/>
            </a:p>
          </p:txBody>
        </p:sp>
        <p:sp>
          <p:nvSpPr>
            <p:cNvPr id="13349" name="Line 16"/>
            <p:cNvSpPr>
              <a:spLocks noChangeShapeType="1"/>
            </p:cNvSpPr>
            <p:nvPr/>
          </p:nvSpPr>
          <p:spPr bwMode="auto">
            <a:xfrm flipV="1">
              <a:off x="3576" y="2904"/>
              <a:ext cx="0" cy="624"/>
            </a:xfrm>
            <a:prstGeom prst="line">
              <a:avLst/>
            </a:prstGeom>
            <a:noFill/>
            <a:ln w="38100">
              <a:solidFill>
                <a:srgbClr val="FF00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pt-BR"/>
            </a:p>
          </p:txBody>
        </p:sp>
        <p:sp>
          <p:nvSpPr>
            <p:cNvPr id="13350" name="Line 17"/>
            <p:cNvSpPr>
              <a:spLocks noChangeShapeType="1"/>
            </p:cNvSpPr>
            <p:nvPr/>
          </p:nvSpPr>
          <p:spPr bwMode="auto">
            <a:xfrm flipV="1">
              <a:off x="4296" y="2904"/>
              <a:ext cx="0" cy="528"/>
            </a:xfrm>
            <a:prstGeom prst="line">
              <a:avLst/>
            </a:prstGeom>
            <a:noFill/>
            <a:ln w="38100">
              <a:solidFill>
                <a:srgbClr val="FF00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pt-BR"/>
            </a:p>
          </p:txBody>
        </p:sp>
        <p:sp>
          <p:nvSpPr>
            <p:cNvPr id="13351" name="Line 18"/>
            <p:cNvSpPr>
              <a:spLocks noChangeShapeType="1"/>
            </p:cNvSpPr>
            <p:nvPr/>
          </p:nvSpPr>
          <p:spPr bwMode="auto">
            <a:xfrm flipV="1">
              <a:off x="4872" y="2904"/>
              <a:ext cx="0" cy="624"/>
            </a:xfrm>
            <a:prstGeom prst="line">
              <a:avLst/>
            </a:prstGeom>
            <a:noFill/>
            <a:ln w="38100">
              <a:solidFill>
                <a:srgbClr val="FF00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pt-BR"/>
            </a:p>
          </p:txBody>
        </p:sp>
        <p:sp>
          <p:nvSpPr>
            <p:cNvPr id="13352" name="Line 19"/>
            <p:cNvSpPr>
              <a:spLocks noChangeShapeType="1"/>
            </p:cNvSpPr>
            <p:nvPr/>
          </p:nvSpPr>
          <p:spPr bwMode="auto">
            <a:xfrm>
              <a:off x="3000" y="2904"/>
              <a:ext cx="576" cy="0"/>
            </a:xfrm>
            <a:prstGeom prst="line">
              <a:avLst/>
            </a:prstGeom>
            <a:noFill/>
            <a:ln w="38100">
              <a:solidFill>
                <a:srgbClr val="FF00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pt-BR"/>
            </a:p>
          </p:txBody>
        </p:sp>
        <p:sp>
          <p:nvSpPr>
            <p:cNvPr id="13353" name="Line 20"/>
            <p:cNvSpPr>
              <a:spLocks noChangeShapeType="1"/>
            </p:cNvSpPr>
            <p:nvPr/>
          </p:nvSpPr>
          <p:spPr bwMode="auto">
            <a:xfrm>
              <a:off x="4296" y="2904"/>
              <a:ext cx="576" cy="0"/>
            </a:xfrm>
            <a:prstGeom prst="line">
              <a:avLst/>
            </a:prstGeom>
            <a:noFill/>
            <a:ln w="38100">
              <a:solidFill>
                <a:srgbClr val="FF00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pt-BR"/>
            </a:p>
          </p:txBody>
        </p:sp>
        <p:sp>
          <p:nvSpPr>
            <p:cNvPr id="13354" name="Text Box 21"/>
            <p:cNvSpPr txBox="1">
              <a:spLocks noChangeArrowheads="1"/>
            </p:cNvSpPr>
            <p:nvPr/>
          </p:nvSpPr>
          <p:spPr bwMode="auto">
            <a:xfrm>
              <a:off x="2616" y="2664"/>
              <a:ext cx="192" cy="4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pt-BR" sz="2400" b="1">
                  <a:solidFill>
                    <a:schemeClr val="accent1"/>
                  </a:solidFill>
                  <a:latin typeface="Times New Roman" pitchFamily="18" charset="0"/>
                  <a:cs typeface="Times New Roman" pitchFamily="18" charset="0"/>
                </a:rPr>
                <a:t>F</a:t>
              </a:r>
              <a:r>
                <a:rPr lang="pt-BR" sz="2400">
                  <a:latin typeface="Times New Roman" pitchFamily="18" charset="0"/>
                  <a:cs typeface="Times New Roman" pitchFamily="18" charset="0"/>
                </a:rPr>
                <a:t> </a:t>
              </a:r>
              <a:endParaRPr lang="pt-BR"/>
            </a:p>
          </p:txBody>
        </p:sp>
        <p:sp>
          <p:nvSpPr>
            <p:cNvPr id="13355" name="Text Box 22"/>
            <p:cNvSpPr txBox="1">
              <a:spLocks noChangeArrowheads="1"/>
            </p:cNvSpPr>
            <p:nvPr/>
          </p:nvSpPr>
          <p:spPr bwMode="auto">
            <a:xfrm>
              <a:off x="2616" y="1128"/>
              <a:ext cx="288" cy="2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pt-BR" sz="2400" b="1">
                  <a:solidFill>
                    <a:schemeClr val="accent2"/>
                  </a:solidFill>
                  <a:latin typeface="Times New Roman" pitchFamily="18" charset="0"/>
                  <a:cs typeface="Times New Roman" pitchFamily="18" charset="0"/>
                </a:rPr>
                <a:t>P</a:t>
              </a:r>
              <a:r>
                <a:rPr lang="pt-BR" sz="2400">
                  <a:latin typeface="Times New Roman" pitchFamily="18" charset="0"/>
                  <a:cs typeface="Times New Roman" pitchFamily="18" charset="0"/>
                </a:rPr>
                <a:t> </a:t>
              </a:r>
              <a:endParaRPr lang="pt-BR"/>
            </a:p>
          </p:txBody>
        </p:sp>
        <p:sp>
          <p:nvSpPr>
            <p:cNvPr id="13356" name="Line 23"/>
            <p:cNvSpPr>
              <a:spLocks noChangeShapeType="1"/>
            </p:cNvSpPr>
            <p:nvPr/>
          </p:nvSpPr>
          <p:spPr bwMode="auto">
            <a:xfrm>
              <a:off x="2904" y="2424"/>
              <a:ext cx="96" cy="9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pt-BR"/>
            </a:p>
          </p:txBody>
        </p:sp>
        <p:sp>
          <p:nvSpPr>
            <p:cNvPr id="13357" name="Freeform 24"/>
            <p:cNvSpPr>
              <a:spLocks/>
            </p:cNvSpPr>
            <p:nvPr/>
          </p:nvSpPr>
          <p:spPr bwMode="auto">
            <a:xfrm>
              <a:off x="4248" y="1704"/>
              <a:ext cx="576" cy="816"/>
            </a:xfrm>
            <a:custGeom>
              <a:avLst/>
              <a:gdLst>
                <a:gd name="T0" fmla="*/ 0 w 528"/>
                <a:gd name="T1" fmla="*/ 925 h 720"/>
                <a:gd name="T2" fmla="*/ 57 w 528"/>
                <a:gd name="T3" fmla="*/ 617 h 720"/>
                <a:gd name="T4" fmla="*/ 171 w 528"/>
                <a:gd name="T5" fmla="*/ 308 h 720"/>
                <a:gd name="T6" fmla="*/ 457 w 528"/>
                <a:gd name="T7" fmla="*/ 61 h 720"/>
                <a:gd name="T8" fmla="*/ 628 w 528"/>
                <a:gd name="T9" fmla="*/ 0 h 7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28"/>
                <a:gd name="T16" fmla="*/ 0 h 720"/>
                <a:gd name="T17" fmla="*/ 528 w 528"/>
                <a:gd name="T18" fmla="*/ 720 h 7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28" h="720">
                  <a:moveTo>
                    <a:pt x="0" y="720"/>
                  </a:moveTo>
                  <a:cubicBezTo>
                    <a:pt x="12" y="640"/>
                    <a:pt x="24" y="560"/>
                    <a:pt x="48" y="480"/>
                  </a:cubicBezTo>
                  <a:cubicBezTo>
                    <a:pt x="72" y="400"/>
                    <a:pt x="88" y="312"/>
                    <a:pt x="144" y="240"/>
                  </a:cubicBezTo>
                  <a:cubicBezTo>
                    <a:pt x="200" y="168"/>
                    <a:pt x="320" y="88"/>
                    <a:pt x="384" y="48"/>
                  </a:cubicBezTo>
                  <a:cubicBezTo>
                    <a:pt x="448" y="8"/>
                    <a:pt x="504" y="8"/>
                    <a:pt x="528" y="0"/>
                  </a:cubicBezTo>
                </a:path>
              </a:pathLst>
            </a:custGeom>
            <a:noFill/>
            <a:ln w="38100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pt-BR"/>
            </a:p>
          </p:txBody>
        </p:sp>
        <p:sp>
          <p:nvSpPr>
            <p:cNvPr id="13358" name="Line 25"/>
            <p:cNvSpPr>
              <a:spLocks noChangeShapeType="1"/>
            </p:cNvSpPr>
            <p:nvPr/>
          </p:nvSpPr>
          <p:spPr bwMode="auto">
            <a:xfrm>
              <a:off x="4824" y="1704"/>
              <a:ext cx="96" cy="72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pt-BR"/>
            </a:p>
          </p:txBody>
        </p:sp>
        <p:sp>
          <p:nvSpPr>
            <p:cNvPr id="13359" name="Line 26"/>
            <p:cNvSpPr>
              <a:spLocks noChangeShapeType="1"/>
            </p:cNvSpPr>
            <p:nvPr/>
          </p:nvSpPr>
          <p:spPr bwMode="auto">
            <a:xfrm>
              <a:off x="4152" y="2424"/>
              <a:ext cx="96" cy="9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pt-BR"/>
            </a:p>
          </p:txBody>
        </p:sp>
        <p:sp>
          <p:nvSpPr>
            <p:cNvPr id="13360" name="Line 27"/>
            <p:cNvSpPr>
              <a:spLocks noChangeShapeType="1"/>
            </p:cNvSpPr>
            <p:nvPr/>
          </p:nvSpPr>
          <p:spPr bwMode="auto">
            <a:xfrm flipV="1">
              <a:off x="2904" y="3426"/>
              <a:ext cx="102" cy="102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pt-BR"/>
            </a:p>
          </p:txBody>
        </p:sp>
        <p:sp>
          <p:nvSpPr>
            <p:cNvPr id="13361" name="Line 28"/>
            <p:cNvSpPr>
              <a:spLocks noChangeShapeType="1"/>
            </p:cNvSpPr>
            <p:nvPr/>
          </p:nvSpPr>
          <p:spPr bwMode="auto">
            <a:xfrm flipV="1">
              <a:off x="4200" y="3420"/>
              <a:ext cx="96" cy="10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pt-BR"/>
            </a:p>
          </p:txBody>
        </p:sp>
        <p:sp>
          <p:nvSpPr>
            <p:cNvPr id="13362" name="Line 29"/>
            <p:cNvSpPr>
              <a:spLocks noChangeShapeType="1"/>
            </p:cNvSpPr>
            <p:nvPr/>
          </p:nvSpPr>
          <p:spPr bwMode="auto">
            <a:xfrm>
              <a:off x="3674" y="2418"/>
              <a:ext cx="468" cy="11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pt-BR"/>
            </a:p>
          </p:txBody>
        </p:sp>
        <p:sp>
          <p:nvSpPr>
            <p:cNvPr id="13363" name="Line 30"/>
            <p:cNvSpPr>
              <a:spLocks noChangeShapeType="1"/>
            </p:cNvSpPr>
            <p:nvPr/>
          </p:nvSpPr>
          <p:spPr bwMode="auto">
            <a:xfrm>
              <a:off x="4033" y="3528"/>
              <a:ext cx="158" cy="0"/>
            </a:xfrm>
            <a:prstGeom prst="line">
              <a:avLst/>
            </a:prstGeom>
            <a:noFill/>
            <a:ln w="38100">
              <a:solidFill>
                <a:srgbClr val="FF00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pt-BR"/>
            </a:p>
          </p:txBody>
        </p:sp>
      </p:grpSp>
      <p:sp>
        <p:nvSpPr>
          <p:cNvPr id="13315" name="Freeform 32"/>
          <p:cNvSpPr>
            <a:spLocks/>
          </p:cNvSpPr>
          <p:nvPr/>
        </p:nvSpPr>
        <p:spPr bwMode="auto">
          <a:xfrm>
            <a:off x="2684463" y="1962150"/>
            <a:ext cx="4525962" cy="1187450"/>
          </a:xfrm>
          <a:custGeom>
            <a:avLst/>
            <a:gdLst>
              <a:gd name="T0" fmla="*/ 0 w 2851"/>
              <a:gd name="T1" fmla="*/ 1539816157 h 748"/>
              <a:gd name="T2" fmla="*/ 115927185 w 2851"/>
              <a:gd name="T3" fmla="*/ 1630541752 h 748"/>
              <a:gd name="T4" fmla="*/ 393144296 w 2851"/>
              <a:gd name="T5" fmla="*/ 1885077053 h 748"/>
              <a:gd name="T6" fmla="*/ 461187790 w 2851"/>
              <a:gd name="T7" fmla="*/ 1862396448 h 748"/>
              <a:gd name="T8" fmla="*/ 577114925 w 2851"/>
              <a:gd name="T9" fmla="*/ 1607859560 h 748"/>
              <a:gd name="T10" fmla="*/ 738404851 w 2851"/>
              <a:gd name="T11" fmla="*/ 1285279665 h 748"/>
              <a:gd name="T12" fmla="*/ 783767643 w 2851"/>
              <a:gd name="T13" fmla="*/ 1146670323 h 748"/>
              <a:gd name="T14" fmla="*/ 877014375 w 2851"/>
              <a:gd name="T15" fmla="*/ 1010581930 h 748"/>
              <a:gd name="T16" fmla="*/ 967739958 w 2851"/>
              <a:gd name="T17" fmla="*/ 801409624 h 748"/>
              <a:gd name="T18" fmla="*/ 1083667093 w 2851"/>
              <a:gd name="T19" fmla="*/ 594756879 h 748"/>
              <a:gd name="T20" fmla="*/ 1315521363 w 2851"/>
              <a:gd name="T21" fmla="*/ 249494693 h 748"/>
              <a:gd name="T22" fmla="*/ 1451609739 w 2851"/>
              <a:gd name="T23" fmla="*/ 156249686 h 748"/>
              <a:gd name="T24" fmla="*/ 1590217476 w 2851"/>
              <a:gd name="T25" fmla="*/ 110886888 h 748"/>
              <a:gd name="T26" fmla="*/ 1960681468 w 2851"/>
              <a:gd name="T27" fmla="*/ 88206259 h 748"/>
              <a:gd name="T28" fmla="*/ 2096769844 w 2851"/>
              <a:gd name="T29" fmla="*/ 178931879 h 748"/>
              <a:gd name="T30" fmla="*/ 2147483647 w 2851"/>
              <a:gd name="T31" fmla="*/ 294857490 h 748"/>
              <a:gd name="T32" fmla="*/ 2147483647 w 2851"/>
              <a:gd name="T33" fmla="*/ 388104035 h 748"/>
              <a:gd name="T34" fmla="*/ 2147483647 w 2851"/>
              <a:gd name="T35" fmla="*/ 478829730 h 748"/>
              <a:gd name="T36" fmla="*/ 2147483647 w 2851"/>
              <a:gd name="T37" fmla="*/ 594756879 h 748"/>
              <a:gd name="T38" fmla="*/ 2147483647 w 2851"/>
              <a:gd name="T39" fmla="*/ 688003424 h 748"/>
              <a:gd name="T40" fmla="*/ 2147483647 w 2851"/>
              <a:gd name="T41" fmla="*/ 710684029 h 748"/>
              <a:gd name="T42" fmla="*/ 2147483647 w 2851"/>
              <a:gd name="T43" fmla="*/ 801409624 h 748"/>
              <a:gd name="T44" fmla="*/ 2147483647 w 2851"/>
              <a:gd name="T45" fmla="*/ 894656367 h 748"/>
              <a:gd name="T46" fmla="*/ 2147483647 w 2851"/>
              <a:gd name="T47" fmla="*/ 1055944727 h 748"/>
              <a:gd name="T48" fmla="*/ 2147483647 w 2851"/>
              <a:gd name="T49" fmla="*/ 1101307525 h 748"/>
              <a:gd name="T50" fmla="*/ 2147483647 w 2851"/>
              <a:gd name="T51" fmla="*/ 1123989718 h 748"/>
              <a:gd name="T52" fmla="*/ 2147483647 w 2851"/>
              <a:gd name="T53" fmla="*/ 1101307525 h 748"/>
              <a:gd name="T54" fmla="*/ 2147483647 w 2851"/>
              <a:gd name="T55" fmla="*/ 985380375 h 748"/>
              <a:gd name="T56" fmla="*/ 2147483647 w 2851"/>
              <a:gd name="T57" fmla="*/ 756046827 h 748"/>
              <a:gd name="T58" fmla="*/ 2147483647 w 2851"/>
              <a:gd name="T59" fmla="*/ 640119677 h 748"/>
              <a:gd name="T60" fmla="*/ 2147483647 w 2851"/>
              <a:gd name="T61" fmla="*/ 456149125 h 748"/>
              <a:gd name="T62" fmla="*/ 2147483647 w 2851"/>
              <a:gd name="T63" fmla="*/ 249494693 h 748"/>
              <a:gd name="T64" fmla="*/ 2147483647 w 2851"/>
              <a:gd name="T65" fmla="*/ 204133433 h 748"/>
              <a:gd name="T66" fmla="*/ 2147483647 w 2851"/>
              <a:gd name="T67" fmla="*/ 294857490 h 748"/>
              <a:gd name="T68" fmla="*/ 2147483647 w 2851"/>
              <a:gd name="T69" fmla="*/ 549394082 h 748"/>
              <a:gd name="T70" fmla="*/ 2147483647 w 2851"/>
              <a:gd name="T71" fmla="*/ 617437484 h 748"/>
              <a:gd name="T72" fmla="*/ 2147483647 w 2851"/>
              <a:gd name="T73" fmla="*/ 778729019 h 748"/>
              <a:gd name="T74" fmla="*/ 2147483647 w 2851"/>
              <a:gd name="T75" fmla="*/ 849293570 h 748"/>
              <a:gd name="T76" fmla="*/ 2147483647 w 2851"/>
              <a:gd name="T77" fmla="*/ 871974175 h 748"/>
              <a:gd name="T78" fmla="*/ 2147483647 w 2851"/>
              <a:gd name="T79" fmla="*/ 917336972 h 748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2851"/>
              <a:gd name="T121" fmla="*/ 0 h 748"/>
              <a:gd name="T122" fmla="*/ 2851 w 2851"/>
              <a:gd name="T123" fmla="*/ 748 h 748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2851" h="748">
                <a:moveTo>
                  <a:pt x="0" y="611"/>
                </a:moveTo>
                <a:cubicBezTo>
                  <a:pt x="14" y="624"/>
                  <a:pt x="32" y="633"/>
                  <a:pt x="46" y="647"/>
                </a:cubicBezTo>
                <a:cubicBezTo>
                  <a:pt x="89" y="690"/>
                  <a:pt x="91" y="727"/>
                  <a:pt x="156" y="748"/>
                </a:cubicBezTo>
                <a:cubicBezTo>
                  <a:pt x="165" y="745"/>
                  <a:pt x="176" y="746"/>
                  <a:pt x="183" y="739"/>
                </a:cubicBezTo>
                <a:cubicBezTo>
                  <a:pt x="200" y="721"/>
                  <a:pt x="201" y="668"/>
                  <a:pt x="229" y="638"/>
                </a:cubicBezTo>
                <a:cubicBezTo>
                  <a:pt x="240" y="605"/>
                  <a:pt x="270" y="535"/>
                  <a:pt x="293" y="510"/>
                </a:cubicBezTo>
                <a:cubicBezTo>
                  <a:pt x="299" y="492"/>
                  <a:pt x="300" y="471"/>
                  <a:pt x="311" y="455"/>
                </a:cubicBezTo>
                <a:cubicBezTo>
                  <a:pt x="323" y="437"/>
                  <a:pt x="348" y="401"/>
                  <a:pt x="348" y="401"/>
                </a:cubicBezTo>
                <a:cubicBezTo>
                  <a:pt x="356" y="366"/>
                  <a:pt x="359" y="344"/>
                  <a:pt x="384" y="318"/>
                </a:cubicBezTo>
                <a:cubicBezTo>
                  <a:pt x="395" y="277"/>
                  <a:pt x="394" y="260"/>
                  <a:pt x="430" y="236"/>
                </a:cubicBezTo>
                <a:cubicBezTo>
                  <a:pt x="448" y="182"/>
                  <a:pt x="462" y="118"/>
                  <a:pt x="522" y="99"/>
                </a:cubicBezTo>
                <a:cubicBezTo>
                  <a:pt x="540" y="87"/>
                  <a:pt x="558" y="74"/>
                  <a:pt x="576" y="62"/>
                </a:cubicBezTo>
                <a:cubicBezTo>
                  <a:pt x="592" y="51"/>
                  <a:pt x="631" y="44"/>
                  <a:pt x="631" y="44"/>
                </a:cubicBezTo>
                <a:cubicBezTo>
                  <a:pt x="677" y="0"/>
                  <a:pt x="662" y="6"/>
                  <a:pt x="778" y="35"/>
                </a:cubicBezTo>
                <a:cubicBezTo>
                  <a:pt x="799" y="40"/>
                  <a:pt x="832" y="71"/>
                  <a:pt x="832" y="71"/>
                </a:cubicBezTo>
                <a:cubicBezTo>
                  <a:pt x="859" y="145"/>
                  <a:pt x="820" y="54"/>
                  <a:pt x="869" y="117"/>
                </a:cubicBezTo>
                <a:cubicBezTo>
                  <a:pt x="905" y="163"/>
                  <a:pt x="839" y="135"/>
                  <a:pt x="915" y="154"/>
                </a:cubicBezTo>
                <a:cubicBezTo>
                  <a:pt x="951" y="209"/>
                  <a:pt x="911" y="160"/>
                  <a:pt x="960" y="190"/>
                </a:cubicBezTo>
                <a:cubicBezTo>
                  <a:pt x="988" y="207"/>
                  <a:pt x="1001" y="225"/>
                  <a:pt x="1034" y="236"/>
                </a:cubicBezTo>
                <a:cubicBezTo>
                  <a:pt x="1077" y="264"/>
                  <a:pt x="1052" y="251"/>
                  <a:pt x="1116" y="273"/>
                </a:cubicBezTo>
                <a:cubicBezTo>
                  <a:pt x="1125" y="276"/>
                  <a:pt x="1143" y="282"/>
                  <a:pt x="1143" y="282"/>
                </a:cubicBezTo>
                <a:cubicBezTo>
                  <a:pt x="1170" y="307"/>
                  <a:pt x="1201" y="307"/>
                  <a:pt x="1235" y="318"/>
                </a:cubicBezTo>
                <a:cubicBezTo>
                  <a:pt x="1260" y="345"/>
                  <a:pt x="1286" y="339"/>
                  <a:pt x="1317" y="355"/>
                </a:cubicBezTo>
                <a:cubicBezTo>
                  <a:pt x="1363" y="378"/>
                  <a:pt x="1404" y="399"/>
                  <a:pt x="1454" y="419"/>
                </a:cubicBezTo>
                <a:cubicBezTo>
                  <a:pt x="1472" y="426"/>
                  <a:pt x="1491" y="431"/>
                  <a:pt x="1509" y="437"/>
                </a:cubicBezTo>
                <a:cubicBezTo>
                  <a:pt x="1518" y="440"/>
                  <a:pt x="1536" y="446"/>
                  <a:pt x="1536" y="446"/>
                </a:cubicBezTo>
                <a:cubicBezTo>
                  <a:pt x="1600" y="443"/>
                  <a:pt x="1664" y="442"/>
                  <a:pt x="1728" y="437"/>
                </a:cubicBezTo>
                <a:cubicBezTo>
                  <a:pt x="1761" y="434"/>
                  <a:pt x="1778" y="409"/>
                  <a:pt x="1802" y="391"/>
                </a:cubicBezTo>
                <a:cubicBezTo>
                  <a:pt x="1843" y="360"/>
                  <a:pt x="1880" y="331"/>
                  <a:pt x="1920" y="300"/>
                </a:cubicBezTo>
                <a:cubicBezTo>
                  <a:pt x="1968" y="262"/>
                  <a:pt x="1907" y="305"/>
                  <a:pt x="1957" y="254"/>
                </a:cubicBezTo>
                <a:cubicBezTo>
                  <a:pt x="1982" y="229"/>
                  <a:pt x="2019" y="201"/>
                  <a:pt x="2048" y="181"/>
                </a:cubicBezTo>
                <a:cubicBezTo>
                  <a:pt x="2100" y="107"/>
                  <a:pt x="2093" y="111"/>
                  <a:pt x="2176" y="99"/>
                </a:cubicBezTo>
                <a:cubicBezTo>
                  <a:pt x="2231" y="47"/>
                  <a:pt x="2272" y="75"/>
                  <a:pt x="2359" y="81"/>
                </a:cubicBezTo>
                <a:cubicBezTo>
                  <a:pt x="2389" y="91"/>
                  <a:pt x="2412" y="107"/>
                  <a:pt x="2442" y="117"/>
                </a:cubicBezTo>
                <a:cubicBezTo>
                  <a:pt x="2462" y="148"/>
                  <a:pt x="2531" y="205"/>
                  <a:pt x="2570" y="218"/>
                </a:cubicBezTo>
                <a:cubicBezTo>
                  <a:pt x="2599" y="228"/>
                  <a:pt x="2598" y="225"/>
                  <a:pt x="2624" y="245"/>
                </a:cubicBezTo>
                <a:cubicBezTo>
                  <a:pt x="2657" y="271"/>
                  <a:pt x="2674" y="295"/>
                  <a:pt x="2716" y="309"/>
                </a:cubicBezTo>
                <a:cubicBezTo>
                  <a:pt x="2722" y="318"/>
                  <a:pt x="2724" y="331"/>
                  <a:pt x="2734" y="337"/>
                </a:cubicBezTo>
                <a:cubicBezTo>
                  <a:pt x="2748" y="345"/>
                  <a:pt x="2765" y="342"/>
                  <a:pt x="2780" y="346"/>
                </a:cubicBezTo>
                <a:cubicBezTo>
                  <a:pt x="2851" y="365"/>
                  <a:pt x="2845" y="366"/>
                  <a:pt x="2844" y="364"/>
                </a:cubicBezTo>
              </a:path>
            </a:pathLst>
          </a:custGeom>
          <a:noFill/>
          <a:ln w="3810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pt-BR"/>
          </a:p>
        </p:txBody>
      </p:sp>
      <p:sp>
        <p:nvSpPr>
          <p:cNvPr id="13316" name="Text Box 33"/>
          <p:cNvSpPr txBox="1">
            <a:spLocks noChangeArrowheads="1"/>
          </p:cNvSpPr>
          <p:nvPr/>
        </p:nvSpPr>
        <p:spPr bwMode="auto">
          <a:xfrm>
            <a:off x="3616325" y="1144588"/>
            <a:ext cx="13017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b="1">
                <a:solidFill>
                  <a:schemeClr val="bg1"/>
                </a:solidFill>
              </a:rPr>
              <a:t>Ventilador</a:t>
            </a:r>
          </a:p>
        </p:txBody>
      </p:sp>
      <p:sp>
        <p:nvSpPr>
          <p:cNvPr id="13317" name="Text Box 34"/>
          <p:cNvSpPr txBox="1">
            <a:spLocks noChangeArrowheads="1"/>
          </p:cNvSpPr>
          <p:nvPr/>
        </p:nvSpPr>
        <p:spPr bwMode="auto">
          <a:xfrm>
            <a:off x="3922713" y="1773238"/>
            <a:ext cx="1225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BR" b="1">
                <a:solidFill>
                  <a:schemeClr val="accent2"/>
                </a:solidFill>
              </a:rPr>
              <a:t>Paciente</a:t>
            </a:r>
          </a:p>
        </p:txBody>
      </p:sp>
      <p:sp>
        <p:nvSpPr>
          <p:cNvPr id="13318" name="Line 35"/>
          <p:cNvSpPr>
            <a:spLocks noChangeShapeType="1"/>
          </p:cNvSpPr>
          <p:nvPr/>
        </p:nvSpPr>
        <p:spPr bwMode="auto">
          <a:xfrm>
            <a:off x="2987675" y="2349500"/>
            <a:ext cx="215900" cy="21590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pt-BR"/>
          </a:p>
        </p:txBody>
      </p:sp>
      <p:sp>
        <p:nvSpPr>
          <p:cNvPr id="13319" name="Line 36"/>
          <p:cNvSpPr>
            <a:spLocks noChangeShapeType="1"/>
          </p:cNvSpPr>
          <p:nvPr/>
        </p:nvSpPr>
        <p:spPr bwMode="auto">
          <a:xfrm>
            <a:off x="3059113" y="2276475"/>
            <a:ext cx="217487" cy="21590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pt-BR"/>
          </a:p>
        </p:txBody>
      </p:sp>
      <p:sp>
        <p:nvSpPr>
          <p:cNvPr id="13320" name="Line 37"/>
          <p:cNvSpPr>
            <a:spLocks noChangeShapeType="1"/>
          </p:cNvSpPr>
          <p:nvPr/>
        </p:nvSpPr>
        <p:spPr bwMode="auto">
          <a:xfrm>
            <a:off x="2987675" y="2492375"/>
            <a:ext cx="215900" cy="21590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pt-BR"/>
          </a:p>
        </p:txBody>
      </p:sp>
      <p:sp>
        <p:nvSpPr>
          <p:cNvPr id="13321" name="Line 39"/>
          <p:cNvSpPr>
            <a:spLocks noChangeShapeType="1"/>
          </p:cNvSpPr>
          <p:nvPr/>
        </p:nvSpPr>
        <p:spPr bwMode="auto">
          <a:xfrm>
            <a:off x="3132138" y="2133600"/>
            <a:ext cx="215900" cy="21590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pt-BR"/>
          </a:p>
        </p:txBody>
      </p:sp>
      <p:sp>
        <p:nvSpPr>
          <p:cNvPr id="13322" name="Line 40"/>
          <p:cNvSpPr>
            <a:spLocks noChangeShapeType="1"/>
          </p:cNvSpPr>
          <p:nvPr/>
        </p:nvSpPr>
        <p:spPr bwMode="auto">
          <a:xfrm>
            <a:off x="2916238" y="2565400"/>
            <a:ext cx="215900" cy="21590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pt-BR"/>
          </a:p>
        </p:txBody>
      </p:sp>
      <p:sp>
        <p:nvSpPr>
          <p:cNvPr id="13323" name="Line 41"/>
          <p:cNvSpPr>
            <a:spLocks noChangeShapeType="1"/>
          </p:cNvSpPr>
          <p:nvPr/>
        </p:nvSpPr>
        <p:spPr bwMode="auto">
          <a:xfrm>
            <a:off x="3189288" y="2046288"/>
            <a:ext cx="215900" cy="21590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pt-BR"/>
          </a:p>
        </p:txBody>
      </p:sp>
      <p:sp>
        <p:nvSpPr>
          <p:cNvPr id="13324" name="Line 42"/>
          <p:cNvSpPr>
            <a:spLocks noChangeShapeType="1"/>
          </p:cNvSpPr>
          <p:nvPr/>
        </p:nvSpPr>
        <p:spPr bwMode="auto">
          <a:xfrm>
            <a:off x="3276600" y="1989138"/>
            <a:ext cx="142875" cy="144462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pt-BR"/>
          </a:p>
        </p:txBody>
      </p:sp>
      <p:sp>
        <p:nvSpPr>
          <p:cNvPr id="13325" name="Line 43"/>
          <p:cNvSpPr>
            <a:spLocks noChangeShapeType="1"/>
          </p:cNvSpPr>
          <p:nvPr/>
        </p:nvSpPr>
        <p:spPr bwMode="auto">
          <a:xfrm>
            <a:off x="3492500" y="1844675"/>
            <a:ext cx="142875" cy="21590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pt-BR"/>
          </a:p>
        </p:txBody>
      </p:sp>
      <p:sp>
        <p:nvSpPr>
          <p:cNvPr id="13326" name="Line 44"/>
          <p:cNvSpPr>
            <a:spLocks noChangeShapeType="1"/>
          </p:cNvSpPr>
          <p:nvPr/>
        </p:nvSpPr>
        <p:spPr bwMode="auto">
          <a:xfrm>
            <a:off x="3635375" y="1773238"/>
            <a:ext cx="73025" cy="21590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pt-BR"/>
          </a:p>
        </p:txBody>
      </p:sp>
      <p:sp>
        <p:nvSpPr>
          <p:cNvPr id="13327" name="Line 45"/>
          <p:cNvSpPr>
            <a:spLocks noChangeShapeType="1"/>
          </p:cNvSpPr>
          <p:nvPr/>
        </p:nvSpPr>
        <p:spPr bwMode="auto">
          <a:xfrm>
            <a:off x="3419475" y="1916113"/>
            <a:ext cx="73025" cy="144462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pt-BR"/>
          </a:p>
        </p:txBody>
      </p:sp>
      <p:sp>
        <p:nvSpPr>
          <p:cNvPr id="13328" name="Line 46"/>
          <p:cNvSpPr>
            <a:spLocks noChangeShapeType="1"/>
          </p:cNvSpPr>
          <p:nvPr/>
        </p:nvSpPr>
        <p:spPr bwMode="auto">
          <a:xfrm>
            <a:off x="2916238" y="2781300"/>
            <a:ext cx="142875" cy="71438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pt-BR"/>
          </a:p>
        </p:txBody>
      </p:sp>
      <p:sp>
        <p:nvSpPr>
          <p:cNvPr id="13329" name="Line 47"/>
          <p:cNvSpPr>
            <a:spLocks noChangeShapeType="1"/>
          </p:cNvSpPr>
          <p:nvPr/>
        </p:nvSpPr>
        <p:spPr bwMode="auto">
          <a:xfrm>
            <a:off x="3779838" y="1700213"/>
            <a:ext cx="71437" cy="288925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pt-BR"/>
          </a:p>
        </p:txBody>
      </p:sp>
      <p:sp>
        <p:nvSpPr>
          <p:cNvPr id="13330" name="Line 48"/>
          <p:cNvSpPr>
            <a:spLocks noChangeShapeType="1"/>
          </p:cNvSpPr>
          <p:nvPr/>
        </p:nvSpPr>
        <p:spPr bwMode="auto">
          <a:xfrm>
            <a:off x="4932363" y="2636838"/>
            <a:ext cx="0" cy="360362"/>
          </a:xfrm>
          <a:prstGeom prst="line">
            <a:avLst/>
          </a:prstGeom>
          <a:noFill/>
          <a:ln w="9525">
            <a:solidFill>
              <a:srgbClr val="A50021"/>
            </a:solidFill>
            <a:round/>
            <a:headEnd/>
            <a:tailEnd/>
          </a:ln>
        </p:spPr>
        <p:txBody>
          <a:bodyPr/>
          <a:lstStyle/>
          <a:p>
            <a:endParaRPr lang="pt-BR"/>
          </a:p>
        </p:txBody>
      </p:sp>
      <p:sp>
        <p:nvSpPr>
          <p:cNvPr id="13331" name="Line 49"/>
          <p:cNvSpPr>
            <a:spLocks noChangeShapeType="1"/>
          </p:cNvSpPr>
          <p:nvPr/>
        </p:nvSpPr>
        <p:spPr bwMode="auto">
          <a:xfrm>
            <a:off x="4787900" y="2565400"/>
            <a:ext cx="0" cy="431800"/>
          </a:xfrm>
          <a:prstGeom prst="line">
            <a:avLst/>
          </a:prstGeom>
          <a:noFill/>
          <a:ln w="9525">
            <a:solidFill>
              <a:srgbClr val="A50021"/>
            </a:solidFill>
            <a:round/>
            <a:headEnd/>
            <a:tailEnd/>
          </a:ln>
        </p:spPr>
        <p:txBody>
          <a:bodyPr/>
          <a:lstStyle/>
          <a:p>
            <a:endParaRPr lang="pt-BR"/>
          </a:p>
        </p:txBody>
      </p:sp>
      <p:sp>
        <p:nvSpPr>
          <p:cNvPr id="13332" name="Line 50"/>
          <p:cNvSpPr>
            <a:spLocks noChangeShapeType="1"/>
          </p:cNvSpPr>
          <p:nvPr/>
        </p:nvSpPr>
        <p:spPr bwMode="auto">
          <a:xfrm>
            <a:off x="5076825" y="2636838"/>
            <a:ext cx="0" cy="360362"/>
          </a:xfrm>
          <a:prstGeom prst="line">
            <a:avLst/>
          </a:prstGeom>
          <a:noFill/>
          <a:ln w="9525">
            <a:solidFill>
              <a:srgbClr val="A50021"/>
            </a:solidFill>
            <a:round/>
            <a:headEnd/>
            <a:tailEnd/>
          </a:ln>
        </p:spPr>
        <p:txBody>
          <a:bodyPr/>
          <a:lstStyle/>
          <a:p>
            <a:endParaRPr lang="pt-BR"/>
          </a:p>
        </p:txBody>
      </p:sp>
      <p:sp>
        <p:nvSpPr>
          <p:cNvPr id="13333" name="Line 51"/>
          <p:cNvSpPr>
            <a:spLocks noChangeShapeType="1"/>
          </p:cNvSpPr>
          <p:nvPr/>
        </p:nvSpPr>
        <p:spPr bwMode="auto">
          <a:xfrm>
            <a:off x="4500563" y="2420938"/>
            <a:ext cx="0" cy="561975"/>
          </a:xfrm>
          <a:prstGeom prst="line">
            <a:avLst/>
          </a:prstGeom>
          <a:noFill/>
          <a:ln w="9525">
            <a:solidFill>
              <a:srgbClr val="A50021"/>
            </a:solidFill>
            <a:round/>
            <a:headEnd/>
            <a:tailEnd/>
          </a:ln>
        </p:spPr>
        <p:txBody>
          <a:bodyPr/>
          <a:lstStyle/>
          <a:p>
            <a:endParaRPr lang="pt-BR"/>
          </a:p>
        </p:txBody>
      </p:sp>
      <p:sp>
        <p:nvSpPr>
          <p:cNvPr id="13334" name="Line 52"/>
          <p:cNvSpPr>
            <a:spLocks noChangeShapeType="1"/>
          </p:cNvSpPr>
          <p:nvPr/>
        </p:nvSpPr>
        <p:spPr bwMode="auto">
          <a:xfrm flipH="1">
            <a:off x="4643438" y="2492375"/>
            <a:ext cx="14287" cy="504825"/>
          </a:xfrm>
          <a:prstGeom prst="line">
            <a:avLst/>
          </a:prstGeom>
          <a:noFill/>
          <a:ln w="9525">
            <a:solidFill>
              <a:srgbClr val="A50021"/>
            </a:solidFill>
            <a:round/>
            <a:headEnd/>
            <a:tailEnd/>
          </a:ln>
        </p:spPr>
        <p:txBody>
          <a:bodyPr/>
          <a:lstStyle/>
          <a:p>
            <a:endParaRPr lang="pt-BR"/>
          </a:p>
        </p:txBody>
      </p:sp>
      <p:sp>
        <p:nvSpPr>
          <p:cNvPr id="13335" name="Line 53"/>
          <p:cNvSpPr>
            <a:spLocks noChangeShapeType="1"/>
          </p:cNvSpPr>
          <p:nvPr/>
        </p:nvSpPr>
        <p:spPr bwMode="auto">
          <a:xfrm>
            <a:off x="4356100" y="2349500"/>
            <a:ext cx="0" cy="633413"/>
          </a:xfrm>
          <a:prstGeom prst="line">
            <a:avLst/>
          </a:prstGeom>
          <a:noFill/>
          <a:ln w="9525">
            <a:solidFill>
              <a:srgbClr val="A50021"/>
            </a:solidFill>
            <a:round/>
            <a:headEnd/>
            <a:tailEnd/>
          </a:ln>
        </p:spPr>
        <p:txBody>
          <a:bodyPr/>
          <a:lstStyle/>
          <a:p>
            <a:endParaRPr lang="pt-BR"/>
          </a:p>
        </p:txBody>
      </p:sp>
      <p:sp>
        <p:nvSpPr>
          <p:cNvPr id="13336" name="Line 54"/>
          <p:cNvSpPr>
            <a:spLocks noChangeShapeType="1"/>
          </p:cNvSpPr>
          <p:nvPr/>
        </p:nvSpPr>
        <p:spPr bwMode="auto">
          <a:xfrm>
            <a:off x="4211638" y="2276475"/>
            <a:ext cx="0" cy="706438"/>
          </a:xfrm>
          <a:prstGeom prst="line">
            <a:avLst/>
          </a:prstGeom>
          <a:noFill/>
          <a:ln w="9525">
            <a:solidFill>
              <a:srgbClr val="A50021"/>
            </a:solidFill>
            <a:round/>
            <a:headEnd/>
            <a:tailEnd/>
          </a:ln>
        </p:spPr>
        <p:txBody>
          <a:bodyPr/>
          <a:lstStyle/>
          <a:p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Fluxo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pt-BR" smtClean="0"/>
              <a:t>Padrão</a:t>
            </a:r>
          </a:p>
          <a:p>
            <a:pPr lvl="1" eaLnBrk="1" hangingPunct="1"/>
            <a:r>
              <a:rPr lang="pt-BR" smtClean="0"/>
              <a:t>Desacelerante – melhora distribuição do volume corrente</a:t>
            </a:r>
          </a:p>
          <a:p>
            <a:pPr eaLnBrk="1" hangingPunct="1"/>
            <a:r>
              <a:rPr lang="pt-BR" smtClean="0"/>
              <a:t>Valor</a:t>
            </a:r>
          </a:p>
          <a:p>
            <a:pPr lvl="1" eaLnBrk="1" hangingPunct="1"/>
            <a:r>
              <a:rPr lang="pt-BR" smtClean="0"/>
              <a:t>livre</a:t>
            </a:r>
          </a:p>
          <a:p>
            <a:pPr lvl="1" eaLnBrk="1" hangingPunct="1"/>
            <a:r>
              <a:rPr lang="pt-BR" smtClean="0"/>
              <a:t>3 a 4x Volume Minuto</a:t>
            </a: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FiO2 e PEEP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>
            <a:off x="838200" y="1946275"/>
            <a:ext cx="8104188" cy="41148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pt-BR" smtClean="0"/>
              <a:t>FiO2 = 100 % inicialmente, reduzindo com oximetria de pulso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pt-BR" smtClean="0"/>
          </a:p>
          <a:p>
            <a:pPr eaLnBrk="1" hangingPunct="1">
              <a:lnSpc>
                <a:spcPct val="90000"/>
              </a:lnSpc>
            </a:pPr>
            <a:r>
              <a:rPr lang="pt-BR" smtClean="0"/>
              <a:t>PEEP = 5 cm H2O </a:t>
            </a:r>
          </a:p>
          <a:p>
            <a:pPr lvl="1" eaLnBrk="1" hangingPunct="1">
              <a:lnSpc>
                <a:spcPct val="90000"/>
              </a:lnSpc>
            </a:pPr>
            <a:r>
              <a:rPr lang="pt-BR" smtClean="0"/>
              <a:t>Reduzir perda da capacidade residual funcional associada a via aérea artificial</a:t>
            </a:r>
          </a:p>
          <a:p>
            <a:pPr lvl="1" eaLnBrk="1" hangingPunct="1">
              <a:lnSpc>
                <a:spcPct val="90000"/>
              </a:lnSpc>
            </a:pPr>
            <a:r>
              <a:rPr lang="pt-BR" smtClean="0"/>
              <a:t>Prevenir atelectasias</a:t>
            </a:r>
          </a:p>
          <a:p>
            <a:pPr lvl="1" eaLnBrk="1" hangingPunct="1">
              <a:lnSpc>
                <a:spcPct val="90000"/>
              </a:lnSpc>
            </a:pPr>
            <a:r>
              <a:rPr lang="pt-BR" smtClean="0"/>
              <a:t>Maior em patologias restritivas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1319213" y="6265863"/>
            <a:ext cx="2143125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4029075" y="6248400"/>
            <a:ext cx="325755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109572" name="Rectangle 4"/>
          <p:cNvSpPr>
            <a:spLocks noChangeArrowheads="1"/>
          </p:cNvSpPr>
          <p:nvPr/>
        </p:nvSpPr>
        <p:spPr bwMode="auto">
          <a:xfrm>
            <a:off x="228600" y="304800"/>
            <a:ext cx="891540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pt-BR" sz="3600">
                <a:solidFill>
                  <a:schemeClr val="tx2"/>
                </a:solidFill>
                <a:latin typeface="Times New Roman" pitchFamily="18" charset="0"/>
              </a:rPr>
              <a:t>VM  em patologias com baixa complacência e dificuldade de oxigenação</a:t>
            </a:r>
          </a:p>
        </p:txBody>
      </p:sp>
      <p:graphicFrame>
        <p:nvGraphicFramePr>
          <p:cNvPr id="109573" name="Group 5"/>
          <p:cNvGraphicFramePr>
            <a:graphicFrameLocks noGrp="1"/>
          </p:cNvGraphicFramePr>
          <p:nvPr>
            <p:ph type="tbl" idx="1"/>
          </p:nvPr>
        </p:nvGraphicFramePr>
        <p:xfrm>
          <a:off x="990600" y="1905000"/>
          <a:ext cx="7391400" cy="4472306"/>
        </p:xfrm>
        <a:graphic>
          <a:graphicData uri="http://schemas.openxmlformats.org/drawingml/2006/table">
            <a:tbl>
              <a:tblPr/>
              <a:tblGrid>
                <a:gridCol w="3581400"/>
                <a:gridCol w="3810000"/>
              </a:tblGrid>
              <a:tr h="476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Pico inspiratório de Pressão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&lt; 35 cmH2O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8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Volume Corrente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 – 8 ml/ kg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7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PEEP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&gt; 8cmH2O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7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Tempo Inspiratório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normal ou aumentado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7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Relação I:E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1:2 ; 1:1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8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normal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7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FiO2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&lt;60%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2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457200"/>
            <a:ext cx="8915400" cy="838200"/>
          </a:xfrm>
        </p:spPr>
        <p:txBody>
          <a:bodyPr/>
          <a:lstStyle/>
          <a:p>
            <a:pPr eaLnBrk="1" hangingPunct="1"/>
            <a:r>
              <a:rPr lang="pt-BR" sz="3600" smtClean="0"/>
              <a:t>VM em patologias com aumento de resistência</a:t>
            </a:r>
          </a:p>
        </p:txBody>
      </p:sp>
      <p:graphicFrame>
        <p:nvGraphicFramePr>
          <p:cNvPr id="110595" name="Group 3"/>
          <p:cNvGraphicFramePr>
            <a:graphicFrameLocks noGrp="1"/>
          </p:cNvGraphicFramePr>
          <p:nvPr>
            <p:ph type="tbl" idx="1"/>
          </p:nvPr>
        </p:nvGraphicFramePr>
        <p:xfrm>
          <a:off x="1169988" y="1676400"/>
          <a:ext cx="7059612" cy="4472306"/>
        </p:xfrm>
        <a:graphic>
          <a:graphicData uri="http://schemas.openxmlformats.org/drawingml/2006/table">
            <a:tbl>
              <a:tblPr/>
              <a:tblGrid>
                <a:gridCol w="3402012"/>
                <a:gridCol w="3657600"/>
              </a:tblGrid>
              <a:tr h="857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Pico inspiratório de Pressão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&lt; 35-40 cmH2O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8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Volume Corrente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8 - 12 ml/ kg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7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PEEP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&gt; 5 cmH2O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7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Tempo Inspiratório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normal ou aumentado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7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Relação I:E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1:3 ; 1:4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8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baixa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7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FiO2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&lt; 60%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90600" y="1905000"/>
            <a:ext cx="77724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pt-BR" dirty="0" smtClean="0"/>
              <a:t>Como iniciar e manter a ventilação mecânica na criança?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pt-BR" smtClean="0"/>
              <a:t>Parâmetros iniciais de ventilação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pt-BR" smtClean="0"/>
              <a:t>uma definição precisa de como regular o ventilador mecânico para cada tipo de  paciente é impossível</a:t>
            </a:r>
          </a:p>
          <a:p>
            <a:pPr eaLnBrk="1" hangingPunct="1">
              <a:lnSpc>
                <a:spcPct val="90000"/>
              </a:lnSpc>
            </a:pPr>
            <a:r>
              <a:rPr lang="pt-BR" smtClean="0"/>
              <a:t>Os parâmetros dependem:</a:t>
            </a:r>
          </a:p>
          <a:p>
            <a:pPr lvl="1" eaLnBrk="1" hangingPunct="1">
              <a:lnSpc>
                <a:spcPct val="90000"/>
              </a:lnSpc>
            </a:pPr>
            <a:r>
              <a:rPr lang="pt-BR" smtClean="0"/>
              <a:t>nível de interação entre o paciente e o ventilador</a:t>
            </a:r>
          </a:p>
          <a:p>
            <a:pPr lvl="1" eaLnBrk="1" hangingPunct="1">
              <a:lnSpc>
                <a:spcPct val="90000"/>
              </a:lnSpc>
            </a:pPr>
            <a:r>
              <a:rPr lang="pt-BR" smtClean="0"/>
              <a:t>mecanismo fisiopatológico de base</a:t>
            </a:r>
          </a:p>
          <a:p>
            <a:pPr lvl="1" eaLnBrk="1" hangingPunct="1">
              <a:lnSpc>
                <a:spcPct val="90000"/>
              </a:lnSpc>
            </a:pPr>
            <a:r>
              <a:rPr lang="pt-BR" smtClean="0"/>
              <a:t>a mecânica pulmonar que se apresenta</a:t>
            </a:r>
          </a:p>
          <a:p>
            <a:pPr lvl="1" eaLnBrk="1" hangingPunct="1">
              <a:lnSpc>
                <a:spcPct val="90000"/>
              </a:lnSpc>
            </a:pPr>
            <a:endParaRPr lang="pt-BR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381000"/>
            <a:ext cx="77724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pt-BR" smtClean="0"/>
              <a:t>Qual a melhor modalidade para se iniciar a ventilação?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pt-BR" smtClean="0"/>
              <a:t>Controverso</a:t>
            </a:r>
          </a:p>
          <a:p>
            <a:pPr eaLnBrk="1" hangingPunct="1">
              <a:lnSpc>
                <a:spcPct val="90000"/>
              </a:lnSpc>
            </a:pPr>
            <a:r>
              <a:rPr lang="pt-BR" smtClean="0"/>
              <a:t>Inicialmente o suporte ventilatório deve ser total para satisfazer o “drive” ventilatório do paciente</a:t>
            </a:r>
          </a:p>
          <a:p>
            <a:pPr eaLnBrk="1" hangingPunct="1">
              <a:lnSpc>
                <a:spcPct val="90000"/>
              </a:lnSpc>
            </a:pPr>
            <a:r>
              <a:rPr lang="pt-BR" smtClean="0"/>
              <a:t>Sedação para promover sincronia da respiração do paciente com o ventilador</a:t>
            </a:r>
          </a:p>
          <a:p>
            <a:pPr eaLnBrk="1" hangingPunct="1">
              <a:lnSpc>
                <a:spcPct val="90000"/>
              </a:lnSpc>
            </a:pPr>
            <a:r>
              <a:rPr lang="pt-BR" smtClean="0"/>
              <a:t>Assistida/controlada ou SIMV</a:t>
            </a:r>
          </a:p>
          <a:p>
            <a:pPr eaLnBrk="1" hangingPunct="1">
              <a:lnSpc>
                <a:spcPct val="90000"/>
              </a:lnSpc>
            </a:pPr>
            <a:r>
              <a:rPr lang="pt-BR" smtClean="0"/>
              <a:t>Pressão controlada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304800"/>
            <a:ext cx="87630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pt-BR" smtClean="0"/>
              <a:t>Níveis de volume corrente e pressão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481013" y="1752600"/>
            <a:ext cx="8180387" cy="41148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pt-BR" smtClean="0"/>
              <a:t>Pressão de platô idealmente não deveria ultrapassar 35 cmH2O</a:t>
            </a:r>
          </a:p>
          <a:p>
            <a:pPr eaLnBrk="1" hangingPunct="1">
              <a:lnSpc>
                <a:spcPct val="90000"/>
              </a:lnSpc>
            </a:pPr>
            <a:r>
              <a:rPr lang="pt-BR" smtClean="0"/>
              <a:t>VC de 4 a 12 ml/kg com base nas alterações de complacência e resistência (mecanismo fisiopatológico)</a:t>
            </a:r>
          </a:p>
          <a:p>
            <a:pPr eaLnBrk="1" hangingPunct="1">
              <a:lnSpc>
                <a:spcPct val="90000"/>
              </a:lnSpc>
            </a:pPr>
            <a:r>
              <a:rPr lang="pt-BR" smtClean="0"/>
              <a:t>Os níveis de pressão deveriam ser regulados para se fornecer o volume corrente adequado ou expansibilidade torácica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1409700" y="0"/>
            <a:ext cx="6324600" cy="1143000"/>
          </a:xfrm>
        </p:spPr>
        <p:txBody>
          <a:bodyPr/>
          <a:lstStyle/>
          <a:p>
            <a:pPr eaLnBrk="1" hangingPunct="1"/>
            <a:r>
              <a:rPr lang="pt-BR" smtClean="0"/>
              <a:t>Volume Corrente Inicial</a:t>
            </a:r>
          </a:p>
        </p:txBody>
      </p:sp>
      <p:graphicFrame>
        <p:nvGraphicFramePr>
          <p:cNvPr id="105475" name="Group 3"/>
          <p:cNvGraphicFramePr>
            <a:graphicFrameLocks noGrp="1"/>
          </p:cNvGraphicFramePr>
          <p:nvPr>
            <p:ph type="tbl" idx="1"/>
          </p:nvPr>
        </p:nvGraphicFramePr>
        <p:xfrm>
          <a:off x="685800" y="990600"/>
          <a:ext cx="7772400" cy="4290060"/>
        </p:xfrm>
        <a:graphic>
          <a:graphicData uri="http://schemas.openxmlformats.org/drawingml/2006/table">
            <a:tbl>
              <a:tblPr/>
              <a:tblGrid>
                <a:gridCol w="3886200"/>
                <a:gridCol w="3886200"/>
              </a:tblGrid>
              <a:tr h="917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CONDIÇÃO FISIOPATOLÓGICA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bg1">
                            <a:gamma/>
                            <a:shade val="46275"/>
                            <a:invGamma/>
                          </a:schemeClr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VOLUME CORRENTE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bg1">
                            <a:gamma/>
                            <a:shade val="46275"/>
                            <a:invGamma/>
                          </a:schemeClr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</a:tcPr>
                </a:tc>
              </a:tr>
              <a:tr h="1028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Mecânica pulmonar normal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bg1">
                            <a:gamma/>
                            <a:shade val="46275"/>
                            <a:invGamma/>
                          </a:schemeClr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10-12 ml/ kg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bg1">
                            <a:gamma/>
                            <a:shade val="46275"/>
                            <a:invGamma/>
                          </a:schemeClr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</a:tcPr>
                </a:tc>
              </a:tr>
              <a:tr h="1371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Doença pulmonar restritiva (baixa complacência)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bg1">
                            <a:gamma/>
                            <a:shade val="46275"/>
                            <a:invGamma/>
                          </a:schemeClr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4-8 ml/kg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bg1">
                            <a:gamma/>
                            <a:shade val="46275"/>
                            <a:invGamma/>
                          </a:schemeClr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</a:tcPr>
                </a:tc>
              </a:tr>
              <a:tr h="944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Doença pulmonar obstrutiva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bg1">
                            <a:gamma/>
                            <a:shade val="46275"/>
                            <a:invGamma/>
                          </a:schemeClr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8-12 ml/kg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bg1">
                            <a:gamma/>
                            <a:shade val="46275"/>
                            <a:invGamma/>
                          </a:schemeClr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  <p:sp>
        <p:nvSpPr>
          <p:cNvPr id="9236" name="Text Box 20"/>
          <p:cNvSpPr txBox="1">
            <a:spLocks noChangeArrowheads="1"/>
          </p:cNvSpPr>
          <p:nvPr/>
        </p:nvSpPr>
        <p:spPr bwMode="auto">
          <a:xfrm>
            <a:off x="206375" y="5410200"/>
            <a:ext cx="873125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2400" b="1">
                <a:latin typeface="Times New Roman" pitchFamily="18" charset="0"/>
              </a:rPr>
              <a:t>Obs: Ventiladores que compensam automaticamente o volume</a:t>
            </a:r>
          </a:p>
          <a:p>
            <a:r>
              <a:rPr lang="pt-BR" sz="2400" b="1">
                <a:latin typeface="Times New Roman" pitchFamily="18" charset="0"/>
              </a:rPr>
              <a:t> de compressão do circuito necessitam volumes correntes menores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Fluxo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pt-BR" smtClean="0"/>
              <a:t>Padrão</a:t>
            </a:r>
          </a:p>
          <a:p>
            <a:pPr lvl="1"/>
            <a:r>
              <a:rPr lang="pt-BR" smtClean="0"/>
              <a:t>Desacelerante – melhora distribuição do volume corrente</a:t>
            </a:r>
          </a:p>
          <a:p>
            <a:r>
              <a:rPr lang="pt-BR" smtClean="0"/>
              <a:t>Valor</a:t>
            </a:r>
          </a:p>
          <a:p>
            <a:pPr lvl="1"/>
            <a:r>
              <a:rPr lang="pt-BR" smtClean="0"/>
              <a:t>livre</a:t>
            </a:r>
          </a:p>
          <a:p>
            <a:pPr lvl="1"/>
            <a:r>
              <a:rPr lang="pt-BR" smtClean="0"/>
              <a:t>3 a 4x Volume Minuto</a:t>
            </a:r>
          </a:p>
        </p:txBody>
      </p:sp>
      <p:pic>
        <p:nvPicPr>
          <p:cNvPr id="10244" name="Picture 4" descr="DSC0549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7900" y="3357563"/>
            <a:ext cx="4284663" cy="3211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4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pt-BR" smtClean="0"/>
              <a:t>Freqüência Respiratória/Tempo Inspiratório/ Rel I:E</a:t>
            </a:r>
          </a:p>
        </p:txBody>
      </p:sp>
      <p:pic>
        <p:nvPicPr>
          <p:cNvPr id="11267" name="Picture 5" descr="1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0" contrast="36000"/>
          </a:blip>
          <a:srcRect l="4355"/>
          <a:stretch>
            <a:fillRect/>
          </a:stretch>
        </p:blipFill>
        <p:spPr>
          <a:xfrm>
            <a:off x="539750" y="1484313"/>
            <a:ext cx="5618163" cy="2776537"/>
          </a:xfrm>
          <a:gradFill rotWithShape="0">
            <a:gsLst>
              <a:gs pos="0">
                <a:srgbClr val="5E7676"/>
              </a:gs>
              <a:gs pos="100000">
                <a:srgbClr val="CCFFFF"/>
              </a:gs>
            </a:gsLst>
            <a:lin ang="5400000" scaled="1"/>
          </a:gradFill>
        </p:spPr>
      </p:pic>
      <p:sp>
        <p:nvSpPr>
          <p:cNvPr id="11268" name="Rectangle 6"/>
          <p:cNvSpPr>
            <a:spLocks noChangeArrowheads="1"/>
          </p:cNvSpPr>
          <p:nvPr/>
        </p:nvSpPr>
        <p:spPr bwMode="auto">
          <a:xfrm>
            <a:off x="5799138" y="69977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11269" name="Rectangle 7"/>
          <p:cNvSpPr>
            <a:spLocks noChangeArrowheads="1"/>
          </p:cNvSpPr>
          <p:nvPr/>
        </p:nvSpPr>
        <p:spPr bwMode="auto">
          <a:xfrm>
            <a:off x="5349875" y="4149725"/>
            <a:ext cx="3302000" cy="2317750"/>
          </a:xfrm>
          <a:prstGeom prst="rect">
            <a:avLst/>
          </a:prstGeom>
          <a:noFill/>
          <a:ln w="28575">
            <a:solidFill>
              <a:srgbClr val="FFFF6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11270" name="Freeform 8"/>
          <p:cNvSpPr>
            <a:spLocks/>
          </p:cNvSpPr>
          <p:nvPr/>
        </p:nvSpPr>
        <p:spPr bwMode="auto">
          <a:xfrm>
            <a:off x="5400675" y="4787900"/>
            <a:ext cx="3003550" cy="1631950"/>
          </a:xfrm>
          <a:custGeom>
            <a:avLst/>
            <a:gdLst>
              <a:gd name="T0" fmla="*/ 0 w 2128"/>
              <a:gd name="T1" fmla="*/ 2147483647 h 1028"/>
              <a:gd name="T2" fmla="*/ 693275091 w 2128"/>
              <a:gd name="T3" fmla="*/ 1088707380 h 1028"/>
              <a:gd name="T4" fmla="*/ 1689359896 w 2128"/>
              <a:gd name="T5" fmla="*/ 322579946 h 1028"/>
              <a:gd name="T6" fmla="*/ 2147483647 w 2128"/>
              <a:gd name="T7" fmla="*/ 0 h 1028"/>
              <a:gd name="T8" fmla="*/ 0 60000 65536"/>
              <a:gd name="T9" fmla="*/ 0 60000 65536"/>
              <a:gd name="T10" fmla="*/ 0 60000 65536"/>
              <a:gd name="T11" fmla="*/ 0 60000 65536"/>
              <a:gd name="T12" fmla="*/ 0 w 2128"/>
              <a:gd name="T13" fmla="*/ 0 h 1028"/>
              <a:gd name="T14" fmla="*/ 2128 w 2128"/>
              <a:gd name="T15" fmla="*/ 1028 h 10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28" h="1028">
                <a:moveTo>
                  <a:pt x="0" y="1028"/>
                </a:moveTo>
                <a:cubicBezTo>
                  <a:pt x="103" y="805"/>
                  <a:pt x="207" y="582"/>
                  <a:pt x="348" y="432"/>
                </a:cubicBezTo>
                <a:cubicBezTo>
                  <a:pt x="489" y="282"/>
                  <a:pt x="551" y="200"/>
                  <a:pt x="848" y="128"/>
                </a:cubicBezTo>
                <a:cubicBezTo>
                  <a:pt x="1145" y="56"/>
                  <a:pt x="1636" y="28"/>
                  <a:pt x="2128" y="0"/>
                </a:cubicBezTo>
              </a:path>
            </a:pathLst>
          </a:custGeom>
          <a:noFill/>
          <a:ln w="38100">
            <a:solidFill>
              <a:srgbClr val="66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11271" name="Oval 9"/>
          <p:cNvSpPr>
            <a:spLocks noChangeArrowheads="1"/>
          </p:cNvSpPr>
          <p:nvPr/>
        </p:nvSpPr>
        <p:spPr bwMode="auto">
          <a:xfrm>
            <a:off x="8375650" y="4724400"/>
            <a:ext cx="96838" cy="107950"/>
          </a:xfrm>
          <a:prstGeom prst="ellipse">
            <a:avLst/>
          </a:prstGeom>
          <a:solidFill>
            <a:srgbClr val="66FFFF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11272" name="Oval 10"/>
          <p:cNvSpPr>
            <a:spLocks noChangeArrowheads="1"/>
          </p:cNvSpPr>
          <p:nvPr/>
        </p:nvSpPr>
        <p:spPr bwMode="auto">
          <a:xfrm>
            <a:off x="7743825" y="4756150"/>
            <a:ext cx="95250" cy="107950"/>
          </a:xfrm>
          <a:prstGeom prst="ellipse">
            <a:avLst/>
          </a:prstGeom>
          <a:solidFill>
            <a:srgbClr val="66FFFF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11273" name="Oval 11"/>
          <p:cNvSpPr>
            <a:spLocks noChangeArrowheads="1"/>
          </p:cNvSpPr>
          <p:nvPr/>
        </p:nvSpPr>
        <p:spPr bwMode="auto">
          <a:xfrm>
            <a:off x="7145338" y="4787900"/>
            <a:ext cx="95250" cy="107950"/>
          </a:xfrm>
          <a:prstGeom prst="ellipse">
            <a:avLst/>
          </a:prstGeom>
          <a:solidFill>
            <a:srgbClr val="66FFFF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11274" name="Oval 12"/>
          <p:cNvSpPr>
            <a:spLocks noChangeArrowheads="1"/>
          </p:cNvSpPr>
          <p:nvPr/>
        </p:nvSpPr>
        <p:spPr bwMode="auto">
          <a:xfrm>
            <a:off x="6524625" y="4953000"/>
            <a:ext cx="95250" cy="107950"/>
          </a:xfrm>
          <a:prstGeom prst="ellipse">
            <a:avLst/>
          </a:prstGeom>
          <a:solidFill>
            <a:srgbClr val="66FFFF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11275" name="Oval 13"/>
          <p:cNvSpPr>
            <a:spLocks noChangeArrowheads="1"/>
          </p:cNvSpPr>
          <p:nvPr/>
        </p:nvSpPr>
        <p:spPr bwMode="auto">
          <a:xfrm>
            <a:off x="5919788" y="5334000"/>
            <a:ext cx="96837" cy="107950"/>
          </a:xfrm>
          <a:prstGeom prst="ellipse">
            <a:avLst/>
          </a:prstGeom>
          <a:solidFill>
            <a:srgbClr val="66FFFF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11276" name="Text Box 14"/>
          <p:cNvSpPr txBox="1">
            <a:spLocks noChangeArrowheads="1"/>
          </p:cNvSpPr>
          <p:nvPr/>
        </p:nvSpPr>
        <p:spPr bwMode="auto">
          <a:xfrm>
            <a:off x="4684713" y="4581525"/>
            <a:ext cx="565150" cy="16303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eaLnBrk="0" hangingPunct="0">
              <a:spcBef>
                <a:spcPct val="15000"/>
              </a:spcBef>
            </a:pPr>
            <a:r>
              <a:rPr lang="pt-BR"/>
              <a:t>100</a:t>
            </a:r>
          </a:p>
          <a:p>
            <a:pPr algn="r" eaLnBrk="0" hangingPunct="0">
              <a:spcBef>
                <a:spcPct val="15000"/>
              </a:spcBef>
            </a:pPr>
            <a:r>
              <a:rPr lang="pt-BR"/>
              <a:t>80</a:t>
            </a:r>
          </a:p>
          <a:p>
            <a:pPr algn="r" eaLnBrk="0" hangingPunct="0">
              <a:spcBef>
                <a:spcPct val="15000"/>
              </a:spcBef>
            </a:pPr>
            <a:r>
              <a:rPr lang="pt-BR"/>
              <a:t>60</a:t>
            </a:r>
          </a:p>
          <a:p>
            <a:pPr algn="r" eaLnBrk="0" hangingPunct="0">
              <a:spcBef>
                <a:spcPct val="15000"/>
              </a:spcBef>
            </a:pPr>
            <a:r>
              <a:rPr lang="pt-BR"/>
              <a:t>40</a:t>
            </a:r>
          </a:p>
          <a:p>
            <a:pPr algn="r" eaLnBrk="0" hangingPunct="0">
              <a:spcBef>
                <a:spcPct val="15000"/>
              </a:spcBef>
            </a:pPr>
            <a:r>
              <a:rPr lang="pt-BR"/>
              <a:t>20</a:t>
            </a:r>
            <a:endParaRPr lang="pt-BR">
              <a:latin typeface="Times New Roman" pitchFamily="18" charset="0"/>
            </a:endParaRPr>
          </a:p>
        </p:txBody>
      </p:sp>
      <p:sp>
        <p:nvSpPr>
          <p:cNvPr id="11277" name="Line 15"/>
          <p:cNvSpPr>
            <a:spLocks noChangeShapeType="1"/>
          </p:cNvSpPr>
          <p:nvPr/>
        </p:nvSpPr>
        <p:spPr bwMode="auto">
          <a:xfrm flipH="1">
            <a:off x="5214938" y="4787900"/>
            <a:ext cx="130175" cy="0"/>
          </a:xfrm>
          <a:prstGeom prst="line">
            <a:avLst/>
          </a:prstGeom>
          <a:noFill/>
          <a:ln w="12700">
            <a:solidFill>
              <a:srgbClr val="FFFF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11278" name="Line 16"/>
          <p:cNvSpPr>
            <a:spLocks noChangeShapeType="1"/>
          </p:cNvSpPr>
          <p:nvPr/>
        </p:nvSpPr>
        <p:spPr bwMode="auto">
          <a:xfrm flipH="1">
            <a:off x="5214938" y="5124450"/>
            <a:ext cx="130175" cy="0"/>
          </a:xfrm>
          <a:prstGeom prst="line">
            <a:avLst/>
          </a:prstGeom>
          <a:noFill/>
          <a:ln w="12700">
            <a:solidFill>
              <a:srgbClr val="FFFF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11279" name="Line 17"/>
          <p:cNvSpPr>
            <a:spLocks noChangeShapeType="1"/>
          </p:cNvSpPr>
          <p:nvPr/>
        </p:nvSpPr>
        <p:spPr bwMode="auto">
          <a:xfrm flipH="1">
            <a:off x="5214938" y="5448300"/>
            <a:ext cx="130175" cy="0"/>
          </a:xfrm>
          <a:prstGeom prst="line">
            <a:avLst/>
          </a:prstGeom>
          <a:noFill/>
          <a:ln w="12700">
            <a:solidFill>
              <a:srgbClr val="FFFF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11280" name="Line 18"/>
          <p:cNvSpPr>
            <a:spLocks noChangeShapeType="1"/>
          </p:cNvSpPr>
          <p:nvPr/>
        </p:nvSpPr>
        <p:spPr bwMode="auto">
          <a:xfrm flipH="1">
            <a:off x="5214938" y="5778500"/>
            <a:ext cx="130175" cy="0"/>
          </a:xfrm>
          <a:prstGeom prst="line">
            <a:avLst/>
          </a:prstGeom>
          <a:noFill/>
          <a:ln w="12700">
            <a:solidFill>
              <a:srgbClr val="FFFF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11281" name="Line 19"/>
          <p:cNvSpPr>
            <a:spLocks noChangeShapeType="1"/>
          </p:cNvSpPr>
          <p:nvPr/>
        </p:nvSpPr>
        <p:spPr bwMode="auto">
          <a:xfrm flipH="1">
            <a:off x="5214938" y="6115050"/>
            <a:ext cx="130175" cy="0"/>
          </a:xfrm>
          <a:prstGeom prst="line">
            <a:avLst/>
          </a:prstGeom>
          <a:noFill/>
          <a:ln w="12700">
            <a:solidFill>
              <a:srgbClr val="FFFF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11282" name="Line 20"/>
          <p:cNvSpPr>
            <a:spLocks noChangeShapeType="1"/>
          </p:cNvSpPr>
          <p:nvPr/>
        </p:nvSpPr>
        <p:spPr bwMode="auto">
          <a:xfrm rot="5400000" flipH="1">
            <a:off x="5907088" y="6464300"/>
            <a:ext cx="146050" cy="0"/>
          </a:xfrm>
          <a:prstGeom prst="line">
            <a:avLst/>
          </a:prstGeom>
          <a:noFill/>
          <a:ln w="12700">
            <a:solidFill>
              <a:srgbClr val="FFFF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11283" name="Line 21"/>
          <p:cNvSpPr>
            <a:spLocks noChangeShapeType="1"/>
          </p:cNvSpPr>
          <p:nvPr/>
        </p:nvSpPr>
        <p:spPr bwMode="auto">
          <a:xfrm rot="5400000" flipH="1">
            <a:off x="6510338" y="6464300"/>
            <a:ext cx="146050" cy="0"/>
          </a:xfrm>
          <a:prstGeom prst="line">
            <a:avLst/>
          </a:prstGeom>
          <a:noFill/>
          <a:ln w="12700">
            <a:solidFill>
              <a:srgbClr val="FFFF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11284" name="Line 22"/>
          <p:cNvSpPr>
            <a:spLocks noChangeShapeType="1"/>
          </p:cNvSpPr>
          <p:nvPr/>
        </p:nvSpPr>
        <p:spPr bwMode="auto">
          <a:xfrm rot="5400000" flipH="1">
            <a:off x="7119938" y="6464300"/>
            <a:ext cx="146050" cy="0"/>
          </a:xfrm>
          <a:prstGeom prst="line">
            <a:avLst/>
          </a:prstGeom>
          <a:noFill/>
          <a:ln w="12700">
            <a:solidFill>
              <a:srgbClr val="FFFF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11285" name="Line 23"/>
          <p:cNvSpPr>
            <a:spLocks noChangeShapeType="1"/>
          </p:cNvSpPr>
          <p:nvPr/>
        </p:nvSpPr>
        <p:spPr bwMode="auto">
          <a:xfrm rot="5400000" flipH="1">
            <a:off x="7724775" y="6464300"/>
            <a:ext cx="146050" cy="0"/>
          </a:xfrm>
          <a:prstGeom prst="line">
            <a:avLst/>
          </a:prstGeom>
          <a:noFill/>
          <a:ln w="12700">
            <a:solidFill>
              <a:srgbClr val="FFFF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11286" name="Line 24"/>
          <p:cNvSpPr>
            <a:spLocks noChangeShapeType="1"/>
          </p:cNvSpPr>
          <p:nvPr/>
        </p:nvSpPr>
        <p:spPr bwMode="auto">
          <a:xfrm rot="5400000" flipH="1">
            <a:off x="8350250" y="6464300"/>
            <a:ext cx="146050" cy="0"/>
          </a:xfrm>
          <a:prstGeom prst="line">
            <a:avLst/>
          </a:prstGeom>
          <a:noFill/>
          <a:ln w="12700">
            <a:solidFill>
              <a:srgbClr val="FFFF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11287" name="Text Box 25"/>
          <p:cNvSpPr txBox="1">
            <a:spLocks noChangeArrowheads="1"/>
          </p:cNvSpPr>
          <p:nvPr/>
        </p:nvSpPr>
        <p:spPr bwMode="auto">
          <a:xfrm>
            <a:off x="5837238" y="6510338"/>
            <a:ext cx="3041650" cy="3667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15000"/>
              </a:spcBef>
            </a:pPr>
            <a:r>
              <a:rPr lang="pt-BR"/>
              <a:t>1         2         3        4         5</a:t>
            </a:r>
            <a:endParaRPr lang="pt-BR">
              <a:latin typeface="Times New Roman" pitchFamily="18" charset="0"/>
            </a:endParaRPr>
          </a:p>
        </p:txBody>
      </p:sp>
      <p:sp>
        <p:nvSpPr>
          <p:cNvPr id="11288" name="Text Box 26"/>
          <p:cNvSpPr txBox="1">
            <a:spLocks noChangeArrowheads="1"/>
          </p:cNvSpPr>
          <p:nvPr/>
        </p:nvSpPr>
        <p:spPr bwMode="auto">
          <a:xfrm>
            <a:off x="6519863" y="3716338"/>
            <a:ext cx="2444750" cy="3667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15000"/>
              </a:spcBef>
            </a:pPr>
            <a:r>
              <a:rPr lang="pt-BR" b="1">
                <a:solidFill>
                  <a:srgbClr val="FFFF66"/>
                </a:solidFill>
              </a:rPr>
              <a:t>Constante de Tempo</a:t>
            </a:r>
            <a:endParaRPr lang="pt-BR" b="1">
              <a:solidFill>
                <a:srgbClr val="FFFF66"/>
              </a:solidFill>
              <a:latin typeface="Times New Roman" pitchFamily="18" charset="0"/>
            </a:endParaRPr>
          </a:p>
        </p:txBody>
      </p:sp>
      <p:sp>
        <p:nvSpPr>
          <p:cNvPr id="11289" name="Text Box 27"/>
          <p:cNvSpPr txBox="1">
            <a:spLocks noChangeArrowheads="1"/>
          </p:cNvSpPr>
          <p:nvPr/>
        </p:nvSpPr>
        <p:spPr bwMode="auto">
          <a:xfrm rot="-5400000">
            <a:off x="3668713" y="5295900"/>
            <a:ext cx="1555750" cy="682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spcBef>
                <a:spcPct val="15000"/>
              </a:spcBef>
            </a:pPr>
            <a:r>
              <a:rPr lang="pt-BR" b="1">
                <a:solidFill>
                  <a:srgbClr val="FFFF66"/>
                </a:solidFill>
              </a:rPr>
              <a:t>% Alteração </a:t>
            </a:r>
          </a:p>
          <a:p>
            <a:pPr algn="ctr" eaLnBrk="0" hangingPunct="0">
              <a:spcBef>
                <a:spcPct val="15000"/>
              </a:spcBef>
            </a:pPr>
            <a:r>
              <a:rPr lang="pt-BR" b="1">
                <a:solidFill>
                  <a:srgbClr val="FFFF66"/>
                </a:solidFill>
              </a:rPr>
              <a:t>na Pressão</a:t>
            </a:r>
            <a:endParaRPr lang="pt-BR" b="1">
              <a:solidFill>
                <a:srgbClr val="FFFF66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457200"/>
            <a:ext cx="8839200" cy="914400"/>
          </a:xfrm>
        </p:spPr>
        <p:txBody>
          <a:bodyPr/>
          <a:lstStyle/>
          <a:p>
            <a:pPr eaLnBrk="1" hangingPunct="1"/>
            <a:r>
              <a:rPr lang="pt-BR" sz="3200" smtClean="0"/>
              <a:t>Freqüência Respiratória/Tempo Inspiratório/ Rel I:E</a:t>
            </a:r>
          </a:p>
        </p:txBody>
      </p:sp>
      <p:graphicFrame>
        <p:nvGraphicFramePr>
          <p:cNvPr id="107563" name="Group 43"/>
          <p:cNvGraphicFramePr>
            <a:graphicFrameLocks noGrp="1"/>
          </p:cNvGraphicFramePr>
          <p:nvPr>
            <p:ph type="tbl" idx="1"/>
          </p:nvPr>
        </p:nvGraphicFramePr>
        <p:xfrm>
          <a:off x="323850" y="1527175"/>
          <a:ext cx="8458200" cy="4892040"/>
        </p:xfrm>
        <a:graphic>
          <a:graphicData uri="http://schemas.openxmlformats.org/drawingml/2006/table">
            <a:tbl>
              <a:tblPr/>
              <a:tblGrid>
                <a:gridCol w="2374900"/>
                <a:gridCol w="1854200"/>
                <a:gridCol w="2114550"/>
                <a:gridCol w="2114550"/>
              </a:tblGrid>
              <a:tr h="762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Idade/Doença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Tinsp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Relação I:E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1m - 2 anos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25 - 30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0,5-0,7 seg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1:2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2a –  7anos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20 - 25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0,7-0,9 seg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1:2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7a – 18 anos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15 - 20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0,8-1,2 seg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1:2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Doença Obstrutiva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baixa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Nl ou alto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1:3; 1:4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Doença Restritiva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normal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Nl ou alto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1:1; 1:2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uxo">
  <a:themeElements>
    <a:clrScheme name="Fluxo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uxo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uxo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</TotalTime>
  <Words>484</Words>
  <Application>Microsoft Office PowerPoint</Application>
  <PresentationFormat>Apresentação na tela (4:3)</PresentationFormat>
  <Paragraphs>134</Paragraphs>
  <Slides>14</Slides>
  <Notes>12</Notes>
  <HiddenSlides>1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incorporados</vt:lpstr>
      </vt:variant>
      <vt:variant>
        <vt:i4>1</vt:i4>
      </vt:variant>
      <vt:variant>
        <vt:lpstr>Títulos de slides</vt:lpstr>
      </vt:variant>
      <vt:variant>
        <vt:i4>14</vt:i4>
      </vt:variant>
    </vt:vector>
  </HeadingPairs>
  <TitlesOfParts>
    <vt:vector size="16" baseType="lpstr">
      <vt:lpstr>Fluxo</vt:lpstr>
      <vt:lpstr>CorelDRAW X3 Graphic</vt:lpstr>
      <vt:lpstr>Como iniciar e manter a ventilação mecânica na criança?</vt:lpstr>
      <vt:lpstr>Como iniciar e manter a ventilação mecânica na criança?</vt:lpstr>
      <vt:lpstr>Parâmetros iniciais de ventilação</vt:lpstr>
      <vt:lpstr>Qual a melhor modalidade para se iniciar a ventilação?</vt:lpstr>
      <vt:lpstr>Níveis de volume corrente e pressão</vt:lpstr>
      <vt:lpstr>Volume Corrente Inicial</vt:lpstr>
      <vt:lpstr>Fluxo</vt:lpstr>
      <vt:lpstr>Freqüência Respiratória/Tempo Inspiratório/ Rel I:E</vt:lpstr>
      <vt:lpstr>Freqüência Respiratória/Tempo Inspiratório/ Rel I:E</vt:lpstr>
      <vt:lpstr>Slide 10</vt:lpstr>
      <vt:lpstr>Fluxo</vt:lpstr>
      <vt:lpstr>FiO2 e PEEP</vt:lpstr>
      <vt:lpstr>Slide 13</vt:lpstr>
      <vt:lpstr>VM em patologias com aumento de resistência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Como iniciar e manter a ventilação mecânica na criança?</dc:title>
  <dc:creator>Abdias Junior</dc:creator>
  <cp:lastModifiedBy>Abdias Junior</cp:lastModifiedBy>
  <cp:revision>1</cp:revision>
  <dcterms:created xsi:type="dcterms:W3CDTF">2016-05-25T11:57:19Z</dcterms:created>
  <dcterms:modified xsi:type="dcterms:W3CDTF">2016-05-25T12:00:44Z</dcterms:modified>
</cp:coreProperties>
</file>